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9" r:id="rId4"/>
    <p:sldId id="262" r:id="rId5"/>
    <p:sldId id="260" r:id="rId6"/>
    <p:sldId id="261" r:id="rId7"/>
    <p:sldId id="264" r:id="rId8"/>
    <p:sldId id="258" r:id="rId9"/>
    <p:sldId id="288" r:id="rId10"/>
    <p:sldId id="289" r:id="rId11"/>
    <p:sldId id="291" r:id="rId12"/>
    <p:sldId id="298" r:id="rId13"/>
    <p:sldId id="290" r:id="rId14"/>
    <p:sldId id="293" r:id="rId15"/>
    <p:sldId id="292" r:id="rId16"/>
    <p:sldId id="294" r:id="rId17"/>
    <p:sldId id="295" r:id="rId18"/>
    <p:sldId id="296" r:id="rId19"/>
    <p:sldId id="297" r:id="rId20"/>
    <p:sldId id="301" r:id="rId21"/>
    <p:sldId id="302" r:id="rId22"/>
    <p:sldId id="303" r:id="rId23"/>
    <p:sldId id="305" r:id="rId24"/>
    <p:sldId id="304" r:id="rId25"/>
    <p:sldId id="263" r:id="rId26"/>
    <p:sldId id="286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5" r:id="rId37"/>
    <p:sldId id="274" r:id="rId38"/>
    <p:sldId id="276" r:id="rId39"/>
    <p:sldId id="277" r:id="rId40"/>
    <p:sldId id="278" r:id="rId41"/>
    <p:sldId id="280" r:id="rId42"/>
    <p:sldId id="279" r:id="rId43"/>
    <p:sldId id="281" r:id="rId44"/>
    <p:sldId id="282" r:id="rId45"/>
    <p:sldId id="283" r:id="rId46"/>
    <p:sldId id="284" r:id="rId47"/>
    <p:sldId id="285" r:id="rId48"/>
    <p:sldId id="287" r:id="rId49"/>
  </p:sldIdLst>
  <p:sldSz cx="12192000" cy="6858000"/>
  <p:notesSz cx="6858000" cy="9144000"/>
  <p:embeddedFontLst>
    <p:embeddedFont>
      <p:font typeface="AppleSDGothicNeoB00" panose="02000503000000000000" pitchFamily="2" charset="-127"/>
      <p:regular r:id="rId51"/>
    </p:embeddedFont>
    <p:embeddedFont>
      <p:font typeface="AppleSDGothicNeoEB00" panose="02000503000000000000" pitchFamily="2" charset="-127"/>
      <p:regular r:id="rId52"/>
    </p:embeddedFont>
    <p:embeddedFont>
      <p:font typeface="AppleSDGothicNeoL00" panose="02000503000000000000" pitchFamily="2" charset="-127"/>
      <p:regular r:id="rId53"/>
    </p:embeddedFont>
    <p:embeddedFont>
      <p:font typeface="AppleSDGothicNeoM00" panose="02000503000000000000" pitchFamily="2" charset="-127"/>
      <p:regular r:id="rId54"/>
    </p:embeddedFont>
    <p:embeddedFont>
      <p:font typeface="Sequel Sans Black Body" panose="020B0600000101010101" charset="0"/>
      <p:regular r:id="rId55"/>
    </p:embeddedFont>
    <p:embeddedFont>
      <p:font typeface="Sequel Sans Semi Bold Body" panose="020B0600000101010101" charset="0"/>
      <p:regular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14E"/>
    <a:srgbClr val="25A498"/>
    <a:srgbClr val="F4AF80"/>
    <a:srgbClr val="6656A0"/>
    <a:srgbClr val="F15423"/>
    <a:srgbClr val="2A2342"/>
    <a:srgbClr val="1B1F24"/>
    <a:srgbClr val="161824"/>
    <a:srgbClr val="2E2E2E"/>
    <a:srgbClr val="F0A7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340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C93DF-D05F-4D65-94B9-7846AC4250A1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F20AF-6BCE-4083-AEB1-A8196AD53E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62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8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22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34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2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0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9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2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11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12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21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67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EEA7B-7C8D-489C-A22A-C45A08BB0179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B1F24"/>
            </a:gs>
            <a:gs pos="0">
              <a:srgbClr val="2A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3026891" y="1775097"/>
            <a:ext cx="6138219" cy="1797191"/>
            <a:chOff x="3026891" y="2032275"/>
            <a:chExt cx="6138219" cy="1797191"/>
          </a:xfrm>
        </p:grpSpPr>
        <p:sp>
          <p:nvSpPr>
            <p:cNvPr id="4" name="TextBox 3"/>
            <p:cNvSpPr txBox="1"/>
            <p:nvPr/>
          </p:nvSpPr>
          <p:spPr>
            <a:xfrm>
              <a:off x="4199487" y="2032275"/>
              <a:ext cx="3793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</a:t>
              </a:r>
              <a:endParaRPr lang="ko-KR" altLang="en-US" sz="24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026891" y="2259806"/>
              <a:ext cx="613821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dirty="0">
                  <a:solidFill>
                    <a:schemeClr val="bg1"/>
                  </a:solidFill>
                  <a:latin typeface="Sequel Sans Black Body" panose="020B0703050000020004" pitchFamily="34" charset="0"/>
                </a:rPr>
                <a:t>X-Trader</a:t>
              </a:r>
              <a:endParaRPr lang="ko-KR" altLang="en-US" sz="9600" dirty="0">
                <a:solidFill>
                  <a:schemeClr val="bg1"/>
                </a:solidFill>
                <a:latin typeface="Sequel Sans Black Body" panose="020B07030500000200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966251" y="3428756"/>
            <a:ext cx="4259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X-Trader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활용 실전 투자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3414713" y="4614863"/>
            <a:ext cx="5257800" cy="857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95620" y="4816969"/>
            <a:ext cx="2800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00</a:t>
            </a:r>
            <a:r>
              <a:rPr lang="ko-KR" altLang="en-US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오리엔테이션</a:t>
            </a:r>
          </a:p>
        </p:txBody>
      </p:sp>
    </p:spTree>
    <p:extLst>
      <p:ext uri="{BB962C8B-B14F-4D97-AF65-F5344CB8AC3E}">
        <p14:creationId xmlns:p14="http://schemas.microsoft.com/office/powerpoint/2010/main" val="404579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533193" y="2003755"/>
            <a:ext cx="1125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F686ADD-7BA8-B6D8-1957-F5C0AFCDAECC}"/>
              </a:ext>
            </a:extLst>
          </p:cNvPr>
          <p:cNvGrpSpPr/>
          <p:nvPr/>
        </p:nvGrpSpPr>
        <p:grpSpPr>
          <a:xfrm>
            <a:off x="2954755" y="2890563"/>
            <a:ext cx="6282490" cy="2454531"/>
            <a:chOff x="4298546" y="2890563"/>
            <a:chExt cx="6282490" cy="24545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9FFE6B-D543-40CC-0476-802379620BB2}"/>
                </a:ext>
              </a:extLst>
            </p:cNvPr>
            <p:cNvSpPr txBox="1"/>
            <p:nvPr/>
          </p:nvSpPr>
          <p:spPr>
            <a:xfrm>
              <a:off x="4298546" y="2890563"/>
              <a:ext cx="628249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코인 트레이딩의 기본 거래</a:t>
              </a:r>
              <a:endParaRPr lang="en-US" altLang="ko-KR" sz="3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종목의 상승율만으로 수익을 내는 방식</a:t>
              </a:r>
              <a:endPara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‘</a:t>
              </a:r>
              <a:r>
                <a:rPr lang="ko-KR" altLang="en-US" sz="16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</a:t>
              </a:r>
              <a:r>
                <a:rPr lang="en-US" altLang="ko-KR" sz="16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’</a:t>
              </a:r>
              <a:r>
                <a:rPr lang="ko-KR" altLang="en-US" sz="16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이라는 단어는 선물과 구분 짓기 위한 의미가 강함</a:t>
              </a:r>
              <a:r>
                <a:rPr lang="en-US" altLang="ko-KR" sz="16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  <a:endPara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C999C74-1D3E-F066-D333-36428460374E}"/>
                </a:ext>
              </a:extLst>
            </p:cNvPr>
            <p:cNvGrpSpPr/>
            <p:nvPr/>
          </p:nvGrpSpPr>
          <p:grpSpPr>
            <a:xfrm>
              <a:off x="6635010" y="4321519"/>
              <a:ext cx="1609562" cy="1023575"/>
              <a:chOff x="2230363" y="3060977"/>
              <a:chExt cx="1609562" cy="1023575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284D83B-292E-07E9-A277-5AE7AAB12D88}"/>
                  </a:ext>
                </a:extLst>
              </p:cNvPr>
              <p:cNvGrpSpPr/>
              <p:nvPr/>
            </p:nvGrpSpPr>
            <p:grpSpPr>
              <a:xfrm>
                <a:off x="2230363" y="3574053"/>
                <a:ext cx="1609562" cy="510499"/>
                <a:chOff x="2208586" y="3574053"/>
                <a:chExt cx="1609562" cy="510499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B70724FB-9A3C-BC27-FD9B-57CBCB880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29587" y="3574212"/>
                  <a:ext cx="388561" cy="510181"/>
                </a:xfrm>
                <a:prstGeom prst="rect">
                  <a:avLst/>
                </a:prstGeom>
              </p:spPr>
            </p:pic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F8DF9817-39B8-7417-B594-BCEF67959294}"/>
                    </a:ext>
                  </a:extLst>
                </p:cNvPr>
                <p:cNvGrpSpPr/>
                <p:nvPr/>
              </p:nvGrpSpPr>
              <p:grpSpPr>
                <a:xfrm>
                  <a:off x="2208586" y="3574053"/>
                  <a:ext cx="1092259" cy="510499"/>
                  <a:chOff x="3174693" y="2588202"/>
                  <a:chExt cx="1811224" cy="846528"/>
                </a:xfrm>
              </p:grpSpPr>
              <p:pic>
                <p:nvPicPr>
                  <p:cNvPr id="16" name="그림 15">
                    <a:extLst>
                      <a:ext uri="{FF2B5EF4-FFF2-40B4-BE49-F238E27FC236}">
                        <a16:creationId xmlns:a16="http://schemas.microsoft.com/office/drawing/2014/main" id="{54E4D974-9C4C-A136-4713-099725F287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74693" y="2589198"/>
                    <a:ext cx="845534" cy="845532"/>
                  </a:xfrm>
                  <a:prstGeom prst="rect">
                    <a:avLst/>
                  </a:prstGeom>
                </p:spPr>
              </p:pic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BEFDEF76-1FDD-F0C4-CBB2-B95A10A99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39917" y="2588202"/>
                    <a:ext cx="846000" cy="8460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0F2E58-5ADF-D9F6-D3B9-D144E911799D}"/>
                  </a:ext>
                </a:extLst>
              </p:cNvPr>
              <p:cNvSpPr txBox="1"/>
              <p:nvPr/>
            </p:nvSpPr>
            <p:spPr>
              <a:xfrm>
                <a:off x="2237490" y="3060977"/>
                <a:ext cx="15953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지원 거래소</a:t>
                </a:r>
                <a:endParaRPr lang="ko-KR" altLang="en-US" sz="16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564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345832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039469" y="2003755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수익</a:t>
            </a:r>
          </a:p>
        </p:txBody>
      </p:sp>
      <p:sp>
        <p:nvSpPr>
          <p:cNvPr id="29" name="화살표: 위쪽 28">
            <a:extLst>
              <a:ext uri="{FF2B5EF4-FFF2-40B4-BE49-F238E27FC236}">
                <a16:creationId xmlns:a16="http://schemas.microsoft.com/office/drawing/2014/main" id="{42E5AF8B-926E-2293-5851-A544E10FB558}"/>
              </a:ext>
            </a:extLst>
          </p:cNvPr>
          <p:cNvSpPr/>
          <p:nvPr/>
        </p:nvSpPr>
        <p:spPr>
          <a:xfrm>
            <a:off x="6958751" y="3037301"/>
            <a:ext cx="304798" cy="1251094"/>
          </a:xfrm>
          <a:prstGeom prst="upArrow">
            <a:avLst/>
          </a:prstGeom>
          <a:gradFill>
            <a:gsLst>
              <a:gs pos="0">
                <a:srgbClr val="197169"/>
              </a:gs>
              <a:gs pos="71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16FE253-0721-FFE2-B589-AAC9E13FA0DB}"/>
              </a:ext>
            </a:extLst>
          </p:cNvPr>
          <p:cNvGrpSpPr/>
          <p:nvPr/>
        </p:nvGrpSpPr>
        <p:grpSpPr>
          <a:xfrm>
            <a:off x="7257391" y="2850489"/>
            <a:ext cx="2641318" cy="307777"/>
            <a:chOff x="4201908" y="3057824"/>
            <a:chExt cx="2641318" cy="307777"/>
          </a:xfrm>
        </p:grpSpPr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5EB4503-3780-3DA5-A36C-0799ECE212B3}"/>
                </a:ext>
              </a:extLst>
            </p:cNvPr>
            <p:cNvSpPr/>
            <p:nvPr/>
          </p:nvSpPr>
          <p:spPr>
            <a:xfrm flipH="1">
              <a:off x="4201908" y="3112801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1150E8-DB18-A2E1-9635-E7E365551F5D}"/>
                </a:ext>
              </a:extLst>
            </p:cNvPr>
            <p:cNvSpPr txBox="1"/>
            <p:nvPr/>
          </p:nvSpPr>
          <p:spPr>
            <a:xfrm>
              <a:off x="4871211" y="3057824"/>
              <a:ext cx="19720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매도 시점이 곧 청산 시점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D8DE486-139D-56F2-1BA5-3797F7C308A6}"/>
              </a:ext>
            </a:extLst>
          </p:cNvPr>
          <p:cNvGrpSpPr/>
          <p:nvPr/>
        </p:nvGrpSpPr>
        <p:grpSpPr>
          <a:xfrm>
            <a:off x="2293291" y="4175642"/>
            <a:ext cx="2548344" cy="307777"/>
            <a:chOff x="2447862" y="4175642"/>
            <a:chExt cx="2548344" cy="307777"/>
          </a:xfrm>
        </p:grpSpPr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617DF68C-8F48-2C3F-596B-F89E8000A2C3}"/>
                </a:ext>
              </a:extLst>
            </p:cNvPr>
            <p:cNvSpPr/>
            <p:nvPr/>
          </p:nvSpPr>
          <p:spPr>
            <a:xfrm>
              <a:off x="4326903" y="423268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CF4D70-881D-4B67-611E-66B30C1A9701}"/>
                </a:ext>
              </a:extLst>
            </p:cNvPr>
            <p:cNvSpPr txBox="1"/>
            <p:nvPr/>
          </p:nvSpPr>
          <p:spPr>
            <a:xfrm>
              <a:off x="2447862" y="4175642"/>
              <a:ext cx="18790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매수시점이 곧 진입 시점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FB44B05-FAC2-B3DE-8DB0-B4D3E0663FEF}"/>
              </a:ext>
            </a:extLst>
          </p:cNvPr>
          <p:cNvGrpSpPr/>
          <p:nvPr/>
        </p:nvGrpSpPr>
        <p:grpSpPr>
          <a:xfrm>
            <a:off x="4953089" y="2711835"/>
            <a:ext cx="2192849" cy="1718677"/>
            <a:chOff x="5070700" y="2711835"/>
            <a:chExt cx="2192849" cy="171867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3974132-A8A2-D9FB-B713-5F066C5A3022}"/>
                </a:ext>
              </a:extLst>
            </p:cNvPr>
            <p:cNvSpPr/>
            <p:nvPr/>
          </p:nvSpPr>
          <p:spPr>
            <a:xfrm>
              <a:off x="5302518" y="2711835"/>
              <a:ext cx="1729213" cy="1718677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622300" dist="38100" dir="5400000" sx="111000" sy="111000" algn="t" rotWithShape="0">
                <a:prstClr val="black">
                  <a:alpha val="8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6390403-19C2-0AEF-5A04-C03C445A51B9}"/>
                </a:ext>
              </a:extLst>
            </p:cNvPr>
            <p:cNvCxnSpPr>
              <a:cxnSpLocks/>
            </p:cNvCxnSpPr>
            <p:nvPr/>
          </p:nvCxnSpPr>
          <p:spPr>
            <a:xfrm>
              <a:off x="5070700" y="4329531"/>
              <a:ext cx="2192849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433CC07-2787-3A79-13C8-159FCFE00A06}"/>
                </a:ext>
              </a:extLst>
            </p:cNvPr>
            <p:cNvCxnSpPr>
              <a:cxnSpLocks/>
            </p:cNvCxnSpPr>
            <p:nvPr/>
          </p:nvCxnSpPr>
          <p:spPr>
            <a:xfrm>
              <a:off x="5070700" y="3004377"/>
              <a:ext cx="2192849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타원 45">
            <a:extLst>
              <a:ext uri="{FF2B5EF4-FFF2-40B4-BE49-F238E27FC236}">
                <a16:creationId xmlns:a16="http://schemas.microsoft.com/office/drawing/2014/main" id="{E4535CAB-479C-1B02-7D1B-89866F023303}"/>
              </a:ext>
            </a:extLst>
          </p:cNvPr>
          <p:cNvSpPr/>
          <p:nvPr/>
        </p:nvSpPr>
        <p:spPr>
          <a:xfrm>
            <a:off x="6492903" y="2948417"/>
            <a:ext cx="111919" cy="11191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444500">
              <a:srgbClr val="F1542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4A3CD36-6A53-F8CC-7050-D75167F03AE2}"/>
              </a:ext>
            </a:extLst>
          </p:cNvPr>
          <p:cNvSpPr/>
          <p:nvPr/>
        </p:nvSpPr>
        <p:spPr>
          <a:xfrm>
            <a:off x="5268941" y="4279095"/>
            <a:ext cx="111919" cy="11191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444500">
              <a:srgbClr val="25A498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102231" y="4749882"/>
            <a:ext cx="59875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현물은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</a:t>
            </a:r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간단히 투자를 구분</a:t>
            </a:r>
            <a:endParaRPr lang="en-US" altLang="ko-KR" sz="22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 시점에서 진입 시점보다 상승했다면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수익을 얻음</a:t>
            </a:r>
          </a:p>
        </p:txBody>
      </p:sp>
    </p:spTree>
    <p:extLst>
      <p:ext uri="{BB962C8B-B14F-4D97-AF65-F5344CB8AC3E}">
        <p14:creationId xmlns:p14="http://schemas.microsoft.com/office/powerpoint/2010/main" val="297213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345832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010616" y="2003755"/>
            <a:ext cx="2170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손해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FAE79B-E028-D213-FE76-5C01CCB96BC6}"/>
              </a:ext>
            </a:extLst>
          </p:cNvPr>
          <p:cNvGrpSpPr/>
          <p:nvPr/>
        </p:nvGrpSpPr>
        <p:grpSpPr>
          <a:xfrm>
            <a:off x="7257391" y="4023249"/>
            <a:ext cx="2618077" cy="307777"/>
            <a:chOff x="4201908" y="3057824"/>
            <a:chExt cx="2618077" cy="307777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E052D728-46F6-E224-D10D-6A40291F439F}"/>
                </a:ext>
              </a:extLst>
            </p:cNvPr>
            <p:cNvSpPr/>
            <p:nvPr/>
          </p:nvSpPr>
          <p:spPr>
            <a:xfrm flipH="1">
              <a:off x="4201908" y="3112801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6C138C-D552-8597-FFF1-43111E1F89FB}"/>
                </a:ext>
              </a:extLst>
            </p:cNvPr>
            <p:cNvSpPr txBox="1"/>
            <p:nvPr/>
          </p:nvSpPr>
          <p:spPr>
            <a:xfrm>
              <a:off x="4894457" y="3057824"/>
              <a:ext cx="1925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매도 시점이 곧 청산 시점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006129-3BA5-7C74-8085-61DEB48DABF1}"/>
              </a:ext>
            </a:extLst>
          </p:cNvPr>
          <p:cNvGrpSpPr/>
          <p:nvPr/>
        </p:nvGrpSpPr>
        <p:grpSpPr>
          <a:xfrm>
            <a:off x="2270048" y="2854119"/>
            <a:ext cx="2571587" cy="307777"/>
            <a:chOff x="2424619" y="4175642"/>
            <a:chExt cx="2571587" cy="307777"/>
          </a:xfrm>
        </p:grpSpPr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45F22DCD-AB6E-F1B9-566D-F6EB6674D3D8}"/>
                </a:ext>
              </a:extLst>
            </p:cNvPr>
            <p:cNvSpPr/>
            <p:nvPr/>
          </p:nvSpPr>
          <p:spPr>
            <a:xfrm>
              <a:off x="4326903" y="423268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E11B34-5F90-29EF-0CFC-244979D0DE68}"/>
                </a:ext>
              </a:extLst>
            </p:cNvPr>
            <p:cNvSpPr txBox="1"/>
            <p:nvPr/>
          </p:nvSpPr>
          <p:spPr>
            <a:xfrm>
              <a:off x="2424619" y="4175642"/>
              <a:ext cx="1925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매수 시점이 곧 진입 시점</a:t>
              </a:r>
            </a:p>
          </p:txBody>
        </p:sp>
      </p:grp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E8FFAB31-14CC-481D-B001-C6974037620C}"/>
              </a:ext>
            </a:extLst>
          </p:cNvPr>
          <p:cNvSpPr/>
          <p:nvPr/>
        </p:nvSpPr>
        <p:spPr>
          <a:xfrm rot="10800000">
            <a:off x="6958751" y="3004377"/>
            <a:ext cx="304798" cy="1157005"/>
          </a:xfrm>
          <a:prstGeom prst="upArrow">
            <a:avLst/>
          </a:prstGeom>
          <a:gradFill>
            <a:gsLst>
              <a:gs pos="0">
                <a:srgbClr val="F15423"/>
              </a:gs>
              <a:gs pos="71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527472-0434-D237-8DCD-7699CE79A69F}"/>
              </a:ext>
            </a:extLst>
          </p:cNvPr>
          <p:cNvGrpSpPr/>
          <p:nvPr/>
        </p:nvGrpSpPr>
        <p:grpSpPr>
          <a:xfrm>
            <a:off x="4953089" y="2711835"/>
            <a:ext cx="2192849" cy="1718677"/>
            <a:chOff x="4953089" y="2711835"/>
            <a:chExt cx="2192849" cy="171867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1B6F8EF-B730-9313-CF3A-A35557A8F1A1}"/>
                </a:ext>
              </a:extLst>
            </p:cNvPr>
            <p:cNvGrpSpPr/>
            <p:nvPr/>
          </p:nvGrpSpPr>
          <p:grpSpPr>
            <a:xfrm>
              <a:off x="4953089" y="2711835"/>
              <a:ext cx="2192849" cy="1718677"/>
              <a:chOff x="5070700" y="2711835"/>
              <a:chExt cx="2192849" cy="1718677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71A7A8C9-D8BA-0C13-6C49-BBA070466523}"/>
                  </a:ext>
                </a:extLst>
              </p:cNvPr>
              <p:cNvSpPr/>
              <p:nvPr/>
            </p:nvSpPr>
            <p:spPr>
              <a:xfrm>
                <a:off x="5302518" y="2711835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26837784-62DE-DD47-3854-2D2DF677D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0700" y="4161382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A12A92C5-B2E4-98C2-BFCB-5A38819DBB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0700" y="3004377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0AD809C-3666-35BB-2CBC-E7471AC3FFA8}"/>
                </a:ext>
              </a:extLst>
            </p:cNvPr>
            <p:cNvSpPr/>
            <p:nvPr/>
          </p:nvSpPr>
          <p:spPr>
            <a:xfrm>
              <a:off x="6839241" y="4105423"/>
              <a:ext cx="111919" cy="1119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444500">
                <a:srgbClr val="F1542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13B902E-577C-5264-C416-16880224D648}"/>
                </a:ext>
              </a:extLst>
            </p:cNvPr>
            <p:cNvSpPr/>
            <p:nvPr/>
          </p:nvSpPr>
          <p:spPr>
            <a:xfrm>
              <a:off x="5326545" y="2933325"/>
              <a:ext cx="111919" cy="1119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444500">
                <a:srgbClr val="25A498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A19A364-3378-E888-B272-BA766316D451}"/>
              </a:ext>
            </a:extLst>
          </p:cNvPr>
          <p:cNvSpPr txBox="1"/>
          <p:nvPr/>
        </p:nvSpPr>
        <p:spPr>
          <a:xfrm>
            <a:off x="3102232" y="4749882"/>
            <a:ext cx="59875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현물은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</a:t>
            </a:r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간단히 투자를 구분</a:t>
            </a:r>
            <a:endParaRPr lang="en-US" altLang="ko-KR" sz="22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 시점에서 진입 시점보다 하락했다면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손해를 얻음</a:t>
            </a:r>
          </a:p>
        </p:txBody>
      </p:sp>
    </p:spTree>
    <p:extLst>
      <p:ext uri="{BB962C8B-B14F-4D97-AF65-F5344CB8AC3E}">
        <p14:creationId xmlns:p14="http://schemas.microsoft.com/office/powerpoint/2010/main" val="2427031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504339" y="2003755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AFC4C24-7628-8240-D4A8-CDCF324AD761}"/>
              </a:ext>
            </a:extLst>
          </p:cNvPr>
          <p:cNvGrpSpPr/>
          <p:nvPr/>
        </p:nvGrpSpPr>
        <p:grpSpPr>
          <a:xfrm>
            <a:off x="5558661" y="3050867"/>
            <a:ext cx="4762843" cy="1691938"/>
            <a:chOff x="4958018" y="3290694"/>
            <a:chExt cx="4762843" cy="16919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9FFE6B-D543-40CC-0476-802379620BB2}"/>
                </a:ext>
              </a:extLst>
            </p:cNvPr>
            <p:cNvSpPr txBox="1"/>
            <p:nvPr/>
          </p:nvSpPr>
          <p:spPr>
            <a:xfrm>
              <a:off x="4958018" y="3290694"/>
              <a:ext cx="476284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현재 시점에서 보유 가격만큼의 개수로</a:t>
              </a:r>
              <a:endParaRPr lang="en-US" altLang="ko-KR" sz="2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미래에 체결될 매매를 계약하는 거래</a:t>
              </a:r>
              <a:endParaRPr lang="en-US" altLang="ko-KR" sz="2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先 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먼저 선  </a:t>
              </a:r>
              <a:r>
                <a:rPr lang="ko-KR" altLang="en-US" sz="16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物 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물건 물</a:t>
              </a:r>
              <a:endPara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456371-7321-4371-65CF-7EA1BA126A41}"/>
                </a:ext>
              </a:extLst>
            </p:cNvPr>
            <p:cNvSpPr txBox="1"/>
            <p:nvPr/>
          </p:nvSpPr>
          <p:spPr>
            <a:xfrm>
              <a:off x="4958018" y="4397857"/>
              <a:ext cx="4736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양방향의 거래가 가능</a:t>
              </a:r>
              <a:endPara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상승만이 아닌 하락에서도 수익 실현 가능성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873934-95A5-487F-3000-ADD679BFBF02}"/>
              </a:ext>
            </a:extLst>
          </p:cNvPr>
          <p:cNvGrpSpPr/>
          <p:nvPr/>
        </p:nvGrpSpPr>
        <p:grpSpPr>
          <a:xfrm>
            <a:off x="2114898" y="2604402"/>
            <a:ext cx="2847975" cy="2117817"/>
            <a:chOff x="1798730" y="2511586"/>
            <a:chExt cx="2847975" cy="211781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FAF9C2-6966-DF0E-E1D4-13E298677FA7}"/>
                </a:ext>
              </a:extLst>
            </p:cNvPr>
            <p:cNvSpPr/>
            <p:nvPr/>
          </p:nvSpPr>
          <p:spPr>
            <a:xfrm>
              <a:off x="1798730" y="3029203"/>
              <a:ext cx="2847975" cy="160020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F64CD6-E3E1-EE48-BAA5-23625298BCBD}"/>
                </a:ext>
              </a:extLst>
            </p:cNvPr>
            <p:cNvSpPr txBox="1"/>
            <p:nvPr/>
          </p:nvSpPr>
          <p:spPr>
            <a:xfrm>
              <a:off x="2425063" y="2511586"/>
              <a:ext cx="15953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지원 거래소</a:t>
              </a:r>
              <a:endPara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ED8C36E-A1CF-B379-383D-C8FB1DCD878A}"/>
              </a:ext>
            </a:extLst>
          </p:cNvPr>
          <p:cNvSpPr txBox="1"/>
          <p:nvPr/>
        </p:nvSpPr>
        <p:spPr>
          <a:xfrm>
            <a:off x="1274709" y="5085174"/>
            <a:ext cx="9642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F4AF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더불어</a:t>
            </a:r>
            <a:r>
              <a:rPr lang="en-US" altLang="ko-KR" sz="3000" dirty="0">
                <a:solidFill>
                  <a:srgbClr val="F4AF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3000" dirty="0">
                <a:solidFill>
                  <a:srgbClr val="F4AF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현물과 달리 레버리지와 포지션이 존재</a:t>
            </a:r>
          </a:p>
        </p:txBody>
      </p:sp>
    </p:spTree>
    <p:extLst>
      <p:ext uri="{BB962C8B-B14F-4D97-AF65-F5344CB8AC3E}">
        <p14:creationId xmlns:p14="http://schemas.microsoft.com/office/powerpoint/2010/main" val="2736772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345832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825197" y="2003755"/>
            <a:ext cx="4541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숏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공매도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수익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FAE79B-E028-D213-FE76-5C01CCB96BC6}"/>
              </a:ext>
            </a:extLst>
          </p:cNvPr>
          <p:cNvGrpSpPr/>
          <p:nvPr/>
        </p:nvGrpSpPr>
        <p:grpSpPr>
          <a:xfrm>
            <a:off x="7257391" y="4023249"/>
            <a:ext cx="2676586" cy="307777"/>
            <a:chOff x="4201908" y="3057824"/>
            <a:chExt cx="2676586" cy="307777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E052D728-46F6-E224-D10D-6A40291F439F}"/>
                </a:ext>
              </a:extLst>
            </p:cNvPr>
            <p:cNvSpPr/>
            <p:nvPr/>
          </p:nvSpPr>
          <p:spPr>
            <a:xfrm flipH="1">
              <a:off x="4201908" y="3112801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6C138C-D552-8597-FFF1-43111E1F89FB}"/>
                </a:ext>
              </a:extLst>
            </p:cNvPr>
            <p:cNvSpPr txBox="1"/>
            <p:nvPr/>
          </p:nvSpPr>
          <p:spPr>
            <a:xfrm>
              <a:off x="4835947" y="3057824"/>
              <a:ext cx="20425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Close</a:t>
              </a:r>
              <a:r>
                <a:rPr lang="ko-KR" altLang="en-US" sz="14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시점이 곧 청산 시점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006129-3BA5-7C74-8085-61DEB48DABF1}"/>
              </a:ext>
            </a:extLst>
          </p:cNvPr>
          <p:cNvGrpSpPr/>
          <p:nvPr/>
        </p:nvGrpSpPr>
        <p:grpSpPr>
          <a:xfrm>
            <a:off x="2210737" y="2854119"/>
            <a:ext cx="2630898" cy="307777"/>
            <a:chOff x="2365308" y="4175642"/>
            <a:chExt cx="2630898" cy="307777"/>
          </a:xfrm>
        </p:grpSpPr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45F22DCD-AB6E-F1B9-566D-F6EB6674D3D8}"/>
                </a:ext>
              </a:extLst>
            </p:cNvPr>
            <p:cNvSpPr/>
            <p:nvPr/>
          </p:nvSpPr>
          <p:spPr>
            <a:xfrm>
              <a:off x="4326903" y="423268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E11B34-5F90-29EF-0CFC-244979D0DE68}"/>
                </a:ext>
              </a:extLst>
            </p:cNvPr>
            <p:cNvSpPr txBox="1"/>
            <p:nvPr/>
          </p:nvSpPr>
          <p:spPr>
            <a:xfrm>
              <a:off x="2365308" y="4175642"/>
              <a:ext cx="2044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Open</a:t>
              </a:r>
              <a:r>
                <a: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시점이 곧 진입 시점</a:t>
              </a:r>
            </a:p>
          </p:txBody>
        </p:sp>
      </p:grp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E8FFAB31-14CC-481D-B001-C6974037620C}"/>
              </a:ext>
            </a:extLst>
          </p:cNvPr>
          <p:cNvSpPr/>
          <p:nvPr/>
        </p:nvSpPr>
        <p:spPr>
          <a:xfrm rot="10800000">
            <a:off x="6958751" y="3004377"/>
            <a:ext cx="304798" cy="1157005"/>
          </a:xfrm>
          <a:prstGeom prst="upArrow">
            <a:avLst/>
          </a:prstGeom>
          <a:gradFill>
            <a:gsLst>
              <a:gs pos="0">
                <a:srgbClr val="F15423"/>
              </a:gs>
              <a:gs pos="71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377155" y="2751892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1B6F8EF-B730-9313-CF3A-A35557A8F1A1}"/>
              </a:ext>
            </a:extLst>
          </p:cNvPr>
          <p:cNvGrpSpPr/>
          <p:nvPr/>
        </p:nvGrpSpPr>
        <p:grpSpPr>
          <a:xfrm>
            <a:off x="4953089" y="2711835"/>
            <a:ext cx="2192849" cy="1718677"/>
            <a:chOff x="5070700" y="2711835"/>
            <a:chExt cx="2192849" cy="1718677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71A7A8C9-D8BA-0C13-6C49-BBA070466523}"/>
                </a:ext>
              </a:extLst>
            </p:cNvPr>
            <p:cNvSpPr/>
            <p:nvPr/>
          </p:nvSpPr>
          <p:spPr>
            <a:xfrm>
              <a:off x="5302518" y="2711835"/>
              <a:ext cx="1729213" cy="1718677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622300" dist="38100" dir="5400000" sx="111000" sy="111000" algn="t" rotWithShape="0">
                <a:prstClr val="black">
                  <a:alpha val="8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6837784-62DE-DD47-3854-2D2DF677D34A}"/>
                </a:ext>
              </a:extLst>
            </p:cNvPr>
            <p:cNvCxnSpPr>
              <a:cxnSpLocks/>
            </p:cNvCxnSpPr>
            <p:nvPr/>
          </p:nvCxnSpPr>
          <p:spPr>
            <a:xfrm>
              <a:off x="5070700" y="4161382"/>
              <a:ext cx="2192849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12A92C5-B2E4-98C2-BFCB-5A38819DBB25}"/>
                </a:ext>
              </a:extLst>
            </p:cNvPr>
            <p:cNvCxnSpPr>
              <a:cxnSpLocks/>
            </p:cNvCxnSpPr>
            <p:nvPr/>
          </p:nvCxnSpPr>
          <p:spPr>
            <a:xfrm>
              <a:off x="5070700" y="3004377"/>
              <a:ext cx="2192849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C0AD809C-3666-35BB-2CBC-E7471AC3FFA8}"/>
              </a:ext>
            </a:extLst>
          </p:cNvPr>
          <p:cNvSpPr/>
          <p:nvPr/>
        </p:nvSpPr>
        <p:spPr>
          <a:xfrm>
            <a:off x="6839241" y="4105423"/>
            <a:ext cx="111919" cy="11191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444500">
              <a:srgbClr val="F1542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13B902E-577C-5264-C416-16880224D648}"/>
              </a:ext>
            </a:extLst>
          </p:cNvPr>
          <p:cNvSpPr/>
          <p:nvPr/>
        </p:nvSpPr>
        <p:spPr>
          <a:xfrm>
            <a:off x="5326545" y="2933325"/>
            <a:ext cx="111919" cy="11191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444500">
              <a:srgbClr val="25A498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791553" y="4694745"/>
            <a:ext cx="4608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 때 한 종목을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 빌린 후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 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 때 </a:t>
            </a:r>
            <a:r>
              <a: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 </a:t>
            </a:r>
            <a:r>
              <a:rPr lang="ko-KR" altLang="en-US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시점의 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가격으로 </a:t>
            </a:r>
            <a:r>
              <a:rPr lang="en-US" altLang="ko-KR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 되갚는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방식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2302995" y="3095509"/>
            <a:ext cx="19367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빌린 후 판다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자산 중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만원은 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 비용으로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바이낸스가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보관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7662202" y="4255143"/>
            <a:ext cx="253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1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갚는다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( 1* 10 = 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( 40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10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만원을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바이낸스가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송금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47D348-44E5-2694-77CB-92DF16B82BAB}"/>
              </a:ext>
            </a:extLst>
          </p:cNvPr>
          <p:cNvSpPr txBox="1"/>
          <p:nvPr/>
        </p:nvSpPr>
        <p:spPr>
          <a:xfrm>
            <a:off x="3201618" y="5304323"/>
            <a:ext cx="57887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위 경우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차트가 하락했는데도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( 40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총 </a:t>
            </a:r>
            <a:r>
              <a:rPr lang="en-US" altLang="ko-KR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30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수익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</a:t>
            </a:r>
            <a:r>
              <a:rPr lang="ko-KR" altLang="en-US" sz="2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45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345832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760546" y="2003755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FAE79B-E028-D213-FE76-5C01CCB96BC6}"/>
              </a:ext>
            </a:extLst>
          </p:cNvPr>
          <p:cNvGrpSpPr/>
          <p:nvPr/>
        </p:nvGrpSpPr>
        <p:grpSpPr>
          <a:xfrm>
            <a:off x="7257391" y="2850489"/>
            <a:ext cx="2676586" cy="307777"/>
            <a:chOff x="4201908" y="3057824"/>
            <a:chExt cx="2676586" cy="307777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E052D728-46F6-E224-D10D-6A40291F439F}"/>
                </a:ext>
              </a:extLst>
            </p:cNvPr>
            <p:cNvSpPr/>
            <p:nvPr/>
          </p:nvSpPr>
          <p:spPr>
            <a:xfrm flipH="1">
              <a:off x="4201908" y="3112801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6C138C-D552-8597-FFF1-43111E1F89FB}"/>
                </a:ext>
              </a:extLst>
            </p:cNvPr>
            <p:cNvSpPr txBox="1"/>
            <p:nvPr/>
          </p:nvSpPr>
          <p:spPr>
            <a:xfrm>
              <a:off x="4835947" y="3057824"/>
              <a:ext cx="20425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Close</a:t>
              </a:r>
              <a:r>
                <a:rPr lang="ko-KR" altLang="en-US" sz="14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시점이 곧 청산 시점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006129-3BA5-7C74-8085-61DEB48DABF1}"/>
              </a:ext>
            </a:extLst>
          </p:cNvPr>
          <p:cNvGrpSpPr/>
          <p:nvPr/>
        </p:nvGrpSpPr>
        <p:grpSpPr>
          <a:xfrm>
            <a:off x="2210737" y="4175642"/>
            <a:ext cx="2630898" cy="307777"/>
            <a:chOff x="2365308" y="4175642"/>
            <a:chExt cx="2630898" cy="307777"/>
          </a:xfrm>
        </p:grpSpPr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45F22DCD-AB6E-F1B9-566D-F6EB6674D3D8}"/>
                </a:ext>
              </a:extLst>
            </p:cNvPr>
            <p:cNvSpPr/>
            <p:nvPr/>
          </p:nvSpPr>
          <p:spPr>
            <a:xfrm>
              <a:off x="4326903" y="423268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E11B34-5F90-29EF-0CFC-244979D0DE68}"/>
                </a:ext>
              </a:extLst>
            </p:cNvPr>
            <p:cNvSpPr txBox="1"/>
            <p:nvPr/>
          </p:nvSpPr>
          <p:spPr>
            <a:xfrm>
              <a:off x="2365308" y="4175642"/>
              <a:ext cx="2044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Open</a:t>
              </a:r>
              <a:r>
                <a: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시점이 곧 진입 시점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1B6F8EF-B730-9313-CF3A-A35557A8F1A1}"/>
              </a:ext>
            </a:extLst>
          </p:cNvPr>
          <p:cNvGrpSpPr/>
          <p:nvPr/>
        </p:nvGrpSpPr>
        <p:grpSpPr>
          <a:xfrm>
            <a:off x="4953089" y="2711835"/>
            <a:ext cx="2192849" cy="1718677"/>
            <a:chOff x="5070700" y="2711835"/>
            <a:chExt cx="2192849" cy="1718677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71A7A8C9-D8BA-0C13-6C49-BBA070466523}"/>
                </a:ext>
              </a:extLst>
            </p:cNvPr>
            <p:cNvSpPr/>
            <p:nvPr/>
          </p:nvSpPr>
          <p:spPr>
            <a:xfrm>
              <a:off x="5302518" y="2711835"/>
              <a:ext cx="1729213" cy="1718677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622300" dist="38100" dir="5400000" sx="111000" sy="111000" algn="t" rotWithShape="0">
                <a:prstClr val="black">
                  <a:alpha val="8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6837784-62DE-DD47-3854-2D2DF677D34A}"/>
                </a:ext>
              </a:extLst>
            </p:cNvPr>
            <p:cNvCxnSpPr>
              <a:cxnSpLocks/>
            </p:cNvCxnSpPr>
            <p:nvPr/>
          </p:nvCxnSpPr>
          <p:spPr>
            <a:xfrm>
              <a:off x="5070700" y="4329531"/>
              <a:ext cx="2192849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12A92C5-B2E4-98C2-BFCB-5A38819DBB25}"/>
                </a:ext>
              </a:extLst>
            </p:cNvPr>
            <p:cNvCxnSpPr>
              <a:cxnSpLocks/>
            </p:cNvCxnSpPr>
            <p:nvPr/>
          </p:nvCxnSpPr>
          <p:spPr>
            <a:xfrm>
              <a:off x="5070700" y="3004377"/>
              <a:ext cx="2192849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E8FFAB31-14CC-481D-B001-C6974037620C}"/>
              </a:ext>
            </a:extLst>
          </p:cNvPr>
          <p:cNvSpPr/>
          <p:nvPr/>
        </p:nvSpPr>
        <p:spPr>
          <a:xfrm>
            <a:off x="6958751" y="3037301"/>
            <a:ext cx="304798" cy="1251094"/>
          </a:xfrm>
          <a:prstGeom prst="upArrow">
            <a:avLst/>
          </a:prstGeom>
          <a:gradFill>
            <a:gsLst>
              <a:gs pos="0">
                <a:srgbClr val="197169"/>
              </a:gs>
              <a:gs pos="71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281487" y="4017485"/>
            <a:ext cx="3262432" cy="523220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87D2B9F-C4AC-4A61-D39E-3193ED970E06}"/>
              </a:ext>
            </a:extLst>
          </p:cNvPr>
          <p:cNvSpPr/>
          <p:nvPr/>
        </p:nvSpPr>
        <p:spPr>
          <a:xfrm>
            <a:off x="6492903" y="2948417"/>
            <a:ext cx="111919" cy="11191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444500">
              <a:srgbClr val="F1542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E429A42-A612-3EAF-CD72-27F66F3BD551}"/>
              </a:ext>
            </a:extLst>
          </p:cNvPr>
          <p:cNvSpPr/>
          <p:nvPr/>
        </p:nvSpPr>
        <p:spPr>
          <a:xfrm>
            <a:off x="5268941" y="4279095"/>
            <a:ext cx="111919" cy="11191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444500">
              <a:srgbClr val="25A498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2622949" y="4694745"/>
            <a:ext cx="6946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현물의 수익 방법과 동일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시점에 비해 상승한 가격으로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청산하면 수익을 얻음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64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345832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760546" y="2003755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FAE79B-E028-D213-FE76-5C01CCB96BC6}"/>
              </a:ext>
            </a:extLst>
          </p:cNvPr>
          <p:cNvGrpSpPr/>
          <p:nvPr/>
        </p:nvGrpSpPr>
        <p:grpSpPr>
          <a:xfrm>
            <a:off x="7257391" y="2850489"/>
            <a:ext cx="2676586" cy="307777"/>
            <a:chOff x="4201908" y="3057824"/>
            <a:chExt cx="2676586" cy="307777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E052D728-46F6-E224-D10D-6A40291F439F}"/>
                </a:ext>
              </a:extLst>
            </p:cNvPr>
            <p:cNvSpPr/>
            <p:nvPr/>
          </p:nvSpPr>
          <p:spPr>
            <a:xfrm flipH="1">
              <a:off x="4201908" y="3112801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6C138C-D552-8597-FFF1-43111E1F89FB}"/>
                </a:ext>
              </a:extLst>
            </p:cNvPr>
            <p:cNvSpPr txBox="1"/>
            <p:nvPr/>
          </p:nvSpPr>
          <p:spPr>
            <a:xfrm>
              <a:off x="4835947" y="3057824"/>
              <a:ext cx="20425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Close</a:t>
              </a:r>
              <a:r>
                <a:rPr lang="ko-KR" altLang="en-US" sz="14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시점이 곧 청산 시점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006129-3BA5-7C74-8085-61DEB48DABF1}"/>
              </a:ext>
            </a:extLst>
          </p:cNvPr>
          <p:cNvGrpSpPr/>
          <p:nvPr/>
        </p:nvGrpSpPr>
        <p:grpSpPr>
          <a:xfrm>
            <a:off x="2210737" y="4175642"/>
            <a:ext cx="2630898" cy="307777"/>
            <a:chOff x="2365308" y="4175642"/>
            <a:chExt cx="2630898" cy="307777"/>
          </a:xfrm>
        </p:grpSpPr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45F22DCD-AB6E-F1B9-566D-F6EB6674D3D8}"/>
                </a:ext>
              </a:extLst>
            </p:cNvPr>
            <p:cNvSpPr/>
            <p:nvPr/>
          </p:nvSpPr>
          <p:spPr>
            <a:xfrm>
              <a:off x="4326903" y="423268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E11B34-5F90-29EF-0CFC-244979D0DE68}"/>
                </a:ext>
              </a:extLst>
            </p:cNvPr>
            <p:cNvSpPr txBox="1"/>
            <p:nvPr/>
          </p:nvSpPr>
          <p:spPr>
            <a:xfrm>
              <a:off x="2365308" y="4175642"/>
              <a:ext cx="2044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Open</a:t>
              </a:r>
              <a:r>
                <a: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시점이 곧 진입 시점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1B6F8EF-B730-9313-CF3A-A35557A8F1A1}"/>
              </a:ext>
            </a:extLst>
          </p:cNvPr>
          <p:cNvGrpSpPr/>
          <p:nvPr/>
        </p:nvGrpSpPr>
        <p:grpSpPr>
          <a:xfrm>
            <a:off x="4953089" y="2711835"/>
            <a:ext cx="2192849" cy="1718677"/>
            <a:chOff x="5070700" y="2711835"/>
            <a:chExt cx="2192849" cy="1718677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71A7A8C9-D8BA-0C13-6C49-BBA070466523}"/>
                </a:ext>
              </a:extLst>
            </p:cNvPr>
            <p:cNvSpPr/>
            <p:nvPr/>
          </p:nvSpPr>
          <p:spPr>
            <a:xfrm>
              <a:off x="5302518" y="2711835"/>
              <a:ext cx="1729213" cy="1718677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622300" dist="38100" dir="5400000" sx="111000" sy="111000" algn="t" rotWithShape="0">
                <a:prstClr val="black">
                  <a:alpha val="8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6837784-62DE-DD47-3854-2D2DF677D34A}"/>
                </a:ext>
              </a:extLst>
            </p:cNvPr>
            <p:cNvCxnSpPr>
              <a:cxnSpLocks/>
            </p:cNvCxnSpPr>
            <p:nvPr/>
          </p:nvCxnSpPr>
          <p:spPr>
            <a:xfrm>
              <a:off x="5070700" y="4329531"/>
              <a:ext cx="2192849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12A92C5-B2E4-98C2-BFCB-5A38819DBB25}"/>
                </a:ext>
              </a:extLst>
            </p:cNvPr>
            <p:cNvCxnSpPr>
              <a:cxnSpLocks/>
            </p:cNvCxnSpPr>
            <p:nvPr/>
          </p:nvCxnSpPr>
          <p:spPr>
            <a:xfrm>
              <a:off x="5070700" y="3004377"/>
              <a:ext cx="2192849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E8FFAB31-14CC-481D-B001-C6974037620C}"/>
              </a:ext>
            </a:extLst>
          </p:cNvPr>
          <p:cNvSpPr/>
          <p:nvPr/>
        </p:nvSpPr>
        <p:spPr>
          <a:xfrm>
            <a:off x="6958751" y="3037301"/>
            <a:ext cx="304798" cy="1251094"/>
          </a:xfrm>
          <a:prstGeom prst="upArrow">
            <a:avLst/>
          </a:prstGeom>
          <a:gradFill>
            <a:gsLst>
              <a:gs pos="0">
                <a:srgbClr val="197169"/>
              </a:gs>
              <a:gs pos="71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310062" y="3488416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87D2B9F-C4AC-4A61-D39E-3193ED970E06}"/>
              </a:ext>
            </a:extLst>
          </p:cNvPr>
          <p:cNvSpPr/>
          <p:nvPr/>
        </p:nvSpPr>
        <p:spPr>
          <a:xfrm>
            <a:off x="6492903" y="2948417"/>
            <a:ext cx="111919" cy="11191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444500">
              <a:srgbClr val="F1542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E429A42-A612-3EAF-CD72-27F66F3BD551}"/>
              </a:ext>
            </a:extLst>
          </p:cNvPr>
          <p:cNvSpPr/>
          <p:nvPr/>
        </p:nvSpPr>
        <p:spPr>
          <a:xfrm>
            <a:off x="5268941" y="4279095"/>
            <a:ext cx="111919" cy="11191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444500">
              <a:srgbClr val="25A498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2622949" y="4694745"/>
            <a:ext cx="6946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현물의 수익 방법과 동일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시점에 비해 상승한 가격으로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청산하면 수익을 얻음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FC2DDE2-BD76-45AE-F7C5-E55A91BF0561}"/>
              </a:ext>
            </a:extLst>
          </p:cNvPr>
          <p:cNvSpPr/>
          <p:nvPr/>
        </p:nvSpPr>
        <p:spPr>
          <a:xfrm>
            <a:off x="1345832" y="1752549"/>
            <a:ext cx="9642584" cy="4073880"/>
          </a:xfrm>
          <a:prstGeom prst="roundRect">
            <a:avLst>
              <a:gd name="adj" fmla="val 7138"/>
            </a:avLst>
          </a:prstGeom>
          <a:solidFill>
            <a:schemeClr val="tx1">
              <a:lumMod val="95000"/>
              <a:lumOff val="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6459D1C-D22E-ACB2-323A-B4E12DED40EC}"/>
              </a:ext>
            </a:extLst>
          </p:cNvPr>
          <p:cNvGrpSpPr/>
          <p:nvPr/>
        </p:nvGrpSpPr>
        <p:grpSpPr>
          <a:xfrm>
            <a:off x="3039459" y="3027489"/>
            <a:ext cx="6101609" cy="1524000"/>
            <a:chOff x="3235665" y="3027489"/>
            <a:chExt cx="6101609" cy="1524000"/>
          </a:xfrm>
        </p:grpSpPr>
        <p:pic>
          <p:nvPicPr>
            <p:cNvPr id="24" name="그림 23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D7FA866-377A-5BEC-3999-5FE4E21C6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665" y="3027489"/>
              <a:ext cx="1524000" cy="1524000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7C5E914-6ECF-1582-0970-74DCCA482A45}"/>
                </a:ext>
              </a:extLst>
            </p:cNvPr>
            <p:cNvGrpSpPr/>
            <p:nvPr/>
          </p:nvGrpSpPr>
          <p:grpSpPr>
            <a:xfrm>
              <a:off x="5176061" y="3178037"/>
              <a:ext cx="4161213" cy="1222905"/>
              <a:chOff x="5176061" y="3307961"/>
              <a:chExt cx="4161213" cy="1222905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258A3DED-DFBF-B84B-764D-630568DB43B3}"/>
                  </a:ext>
                </a:extLst>
              </p:cNvPr>
              <p:cNvSpPr/>
              <p:nvPr/>
            </p:nvSpPr>
            <p:spPr>
              <a:xfrm>
                <a:off x="5176061" y="3307961"/>
                <a:ext cx="4161213" cy="12229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8E48F5C-7419-1A20-C07D-0F1FD6DB76FB}"/>
                  </a:ext>
                </a:extLst>
              </p:cNvPr>
              <p:cNvSpPr txBox="1"/>
              <p:nvPr/>
            </p:nvSpPr>
            <p:spPr>
              <a:xfrm>
                <a:off x="5178214" y="3380804"/>
                <a:ext cx="4156907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롱 포지션은 현물 </a:t>
                </a:r>
                <a:r>
                  <a:rPr lang="ko-KR" altLang="en-US" sz="3200" dirty="0" err="1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거래랑</a:t>
                </a:r>
                <a:r>
                  <a:rPr lang="ko-KR" altLang="en-US" sz="32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endParaRPr lang="en-US" altLang="ko-KR" sz="32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/>
                <a:r>
                  <a:rPr lang="ko-KR" altLang="en-US" sz="3200" dirty="0" err="1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다를게</a:t>
                </a:r>
                <a:r>
                  <a:rPr lang="ko-KR" altLang="en-US" sz="32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없네</a:t>
                </a:r>
                <a:r>
                  <a:rPr lang="en-US" altLang="ko-KR" sz="32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?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7410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345832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760546" y="2003755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FAE79B-E028-D213-FE76-5C01CCB96BC6}"/>
              </a:ext>
            </a:extLst>
          </p:cNvPr>
          <p:cNvGrpSpPr/>
          <p:nvPr/>
        </p:nvGrpSpPr>
        <p:grpSpPr>
          <a:xfrm>
            <a:off x="7257391" y="2850489"/>
            <a:ext cx="2676586" cy="307777"/>
            <a:chOff x="4201908" y="3057824"/>
            <a:chExt cx="2676586" cy="307777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E052D728-46F6-E224-D10D-6A40291F439F}"/>
                </a:ext>
              </a:extLst>
            </p:cNvPr>
            <p:cNvSpPr/>
            <p:nvPr/>
          </p:nvSpPr>
          <p:spPr>
            <a:xfrm flipH="1">
              <a:off x="4201908" y="3112801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6C138C-D552-8597-FFF1-43111E1F89FB}"/>
                </a:ext>
              </a:extLst>
            </p:cNvPr>
            <p:cNvSpPr txBox="1"/>
            <p:nvPr/>
          </p:nvSpPr>
          <p:spPr>
            <a:xfrm>
              <a:off x="4835947" y="3057824"/>
              <a:ext cx="20425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Close</a:t>
              </a:r>
              <a:r>
                <a:rPr lang="ko-KR" altLang="en-US" sz="14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시점이 곧 청산 시점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006129-3BA5-7C74-8085-61DEB48DABF1}"/>
              </a:ext>
            </a:extLst>
          </p:cNvPr>
          <p:cNvGrpSpPr/>
          <p:nvPr/>
        </p:nvGrpSpPr>
        <p:grpSpPr>
          <a:xfrm>
            <a:off x="2210737" y="4175642"/>
            <a:ext cx="2630898" cy="307777"/>
            <a:chOff x="2365308" y="4175642"/>
            <a:chExt cx="2630898" cy="307777"/>
          </a:xfrm>
        </p:grpSpPr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45F22DCD-AB6E-F1B9-566D-F6EB6674D3D8}"/>
                </a:ext>
              </a:extLst>
            </p:cNvPr>
            <p:cNvSpPr/>
            <p:nvPr/>
          </p:nvSpPr>
          <p:spPr>
            <a:xfrm>
              <a:off x="4326903" y="423268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E11B34-5F90-29EF-0CFC-244979D0DE68}"/>
                </a:ext>
              </a:extLst>
            </p:cNvPr>
            <p:cNvSpPr txBox="1"/>
            <p:nvPr/>
          </p:nvSpPr>
          <p:spPr>
            <a:xfrm>
              <a:off x="2365308" y="4175642"/>
              <a:ext cx="2044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Open</a:t>
              </a:r>
              <a:r>
                <a: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시점이 곧 진입 시점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1B6F8EF-B730-9313-CF3A-A35557A8F1A1}"/>
              </a:ext>
            </a:extLst>
          </p:cNvPr>
          <p:cNvGrpSpPr/>
          <p:nvPr/>
        </p:nvGrpSpPr>
        <p:grpSpPr>
          <a:xfrm>
            <a:off x="4953089" y="2711835"/>
            <a:ext cx="2192849" cy="1718677"/>
            <a:chOff x="5070700" y="2711835"/>
            <a:chExt cx="2192849" cy="1718677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71A7A8C9-D8BA-0C13-6C49-BBA070466523}"/>
                </a:ext>
              </a:extLst>
            </p:cNvPr>
            <p:cNvSpPr/>
            <p:nvPr/>
          </p:nvSpPr>
          <p:spPr>
            <a:xfrm>
              <a:off x="5302518" y="2711835"/>
              <a:ext cx="1729213" cy="1718677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622300" dist="38100" dir="5400000" sx="111000" sy="111000" algn="t" rotWithShape="0">
                <a:prstClr val="black">
                  <a:alpha val="8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6837784-62DE-DD47-3854-2D2DF677D34A}"/>
                </a:ext>
              </a:extLst>
            </p:cNvPr>
            <p:cNvCxnSpPr>
              <a:cxnSpLocks/>
            </p:cNvCxnSpPr>
            <p:nvPr/>
          </p:nvCxnSpPr>
          <p:spPr>
            <a:xfrm>
              <a:off x="5070700" y="4329531"/>
              <a:ext cx="2192849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12A92C5-B2E4-98C2-BFCB-5A38819DBB25}"/>
                </a:ext>
              </a:extLst>
            </p:cNvPr>
            <p:cNvCxnSpPr>
              <a:cxnSpLocks/>
            </p:cNvCxnSpPr>
            <p:nvPr/>
          </p:nvCxnSpPr>
          <p:spPr>
            <a:xfrm>
              <a:off x="5070700" y="3004377"/>
              <a:ext cx="2192849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E8FFAB31-14CC-481D-B001-C6974037620C}"/>
              </a:ext>
            </a:extLst>
          </p:cNvPr>
          <p:cNvSpPr/>
          <p:nvPr/>
        </p:nvSpPr>
        <p:spPr>
          <a:xfrm>
            <a:off x="6958751" y="3037301"/>
            <a:ext cx="304798" cy="1251094"/>
          </a:xfrm>
          <a:prstGeom prst="upArrow">
            <a:avLst/>
          </a:prstGeom>
          <a:gradFill>
            <a:gsLst>
              <a:gs pos="0">
                <a:srgbClr val="197169"/>
              </a:gs>
              <a:gs pos="71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310062" y="3488416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87D2B9F-C4AC-4A61-D39E-3193ED970E06}"/>
              </a:ext>
            </a:extLst>
          </p:cNvPr>
          <p:cNvSpPr/>
          <p:nvPr/>
        </p:nvSpPr>
        <p:spPr>
          <a:xfrm>
            <a:off x="6492903" y="2948417"/>
            <a:ext cx="111919" cy="11191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444500">
              <a:srgbClr val="F1542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E429A42-A612-3EAF-CD72-27F66F3BD551}"/>
              </a:ext>
            </a:extLst>
          </p:cNvPr>
          <p:cNvSpPr/>
          <p:nvPr/>
        </p:nvSpPr>
        <p:spPr>
          <a:xfrm>
            <a:off x="5268941" y="4279095"/>
            <a:ext cx="111919" cy="11191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444500">
              <a:srgbClr val="25A498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2622949" y="4694745"/>
            <a:ext cx="6946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현물의 수익 방법과 동일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시점에 비해 상승한 가격으로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청산하면 수익을 얻음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FC2DDE2-BD76-45AE-F7C5-E55A91BF0561}"/>
              </a:ext>
            </a:extLst>
          </p:cNvPr>
          <p:cNvSpPr/>
          <p:nvPr/>
        </p:nvSpPr>
        <p:spPr>
          <a:xfrm>
            <a:off x="1345832" y="1752549"/>
            <a:ext cx="9642584" cy="4073880"/>
          </a:xfrm>
          <a:prstGeom prst="roundRect">
            <a:avLst>
              <a:gd name="adj" fmla="val 7138"/>
            </a:avLst>
          </a:prstGeom>
          <a:solidFill>
            <a:schemeClr val="tx1">
              <a:lumMod val="95000"/>
              <a:lumOff val="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6459D1C-D22E-ACB2-323A-B4E12DED40EC}"/>
              </a:ext>
            </a:extLst>
          </p:cNvPr>
          <p:cNvGrpSpPr/>
          <p:nvPr/>
        </p:nvGrpSpPr>
        <p:grpSpPr>
          <a:xfrm>
            <a:off x="3039459" y="3027489"/>
            <a:ext cx="6101609" cy="1524000"/>
            <a:chOff x="3235665" y="3027489"/>
            <a:chExt cx="6101609" cy="1524000"/>
          </a:xfrm>
        </p:grpSpPr>
        <p:pic>
          <p:nvPicPr>
            <p:cNvPr id="24" name="그림 23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D7FA866-377A-5BEC-3999-5FE4E21C6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665" y="3027489"/>
              <a:ext cx="1524000" cy="1524000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7C5E914-6ECF-1582-0970-74DCCA482A45}"/>
                </a:ext>
              </a:extLst>
            </p:cNvPr>
            <p:cNvGrpSpPr/>
            <p:nvPr/>
          </p:nvGrpSpPr>
          <p:grpSpPr>
            <a:xfrm>
              <a:off x="5176061" y="3178037"/>
              <a:ext cx="4161213" cy="1222905"/>
              <a:chOff x="5176061" y="3307961"/>
              <a:chExt cx="4161213" cy="1222905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258A3DED-DFBF-B84B-764D-630568DB43B3}"/>
                  </a:ext>
                </a:extLst>
              </p:cNvPr>
              <p:cNvSpPr/>
              <p:nvPr/>
            </p:nvSpPr>
            <p:spPr>
              <a:xfrm>
                <a:off x="5176061" y="3307961"/>
                <a:ext cx="4161213" cy="12229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8E48F5C-7419-1A20-C07D-0F1FD6DB76FB}"/>
                  </a:ext>
                </a:extLst>
              </p:cNvPr>
              <p:cNvSpPr txBox="1"/>
              <p:nvPr/>
            </p:nvSpPr>
            <p:spPr>
              <a:xfrm>
                <a:off x="5178214" y="3380804"/>
                <a:ext cx="4156907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롱 포지션은 현물 </a:t>
                </a:r>
                <a:r>
                  <a:rPr lang="ko-KR" altLang="en-US" sz="3200" dirty="0" err="1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거래랑</a:t>
                </a:r>
                <a:r>
                  <a:rPr lang="ko-KR" altLang="en-US" sz="32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endParaRPr lang="en-US" altLang="ko-KR" sz="32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/>
                <a:r>
                  <a:rPr lang="ko-KR" altLang="en-US" sz="3200" dirty="0" err="1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다를게</a:t>
                </a:r>
                <a:r>
                  <a:rPr lang="ko-KR" altLang="en-US" sz="32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없네</a:t>
                </a:r>
                <a:r>
                  <a:rPr lang="en-US" altLang="ko-KR" sz="32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?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?</a:t>
                </a:r>
              </a:p>
            </p:txBody>
          </p:sp>
        </p:grpSp>
      </p:grpSp>
      <p:sp>
        <p:nvSpPr>
          <p:cNvPr id="33" name="곱하기 기호 32">
            <a:extLst>
              <a:ext uri="{FF2B5EF4-FFF2-40B4-BE49-F238E27FC236}">
                <a16:creationId xmlns:a16="http://schemas.microsoft.com/office/drawing/2014/main" id="{6E6ABA7D-407E-C4B8-6BD4-CC17394F3E70}"/>
              </a:ext>
            </a:extLst>
          </p:cNvPr>
          <p:cNvSpPr/>
          <p:nvPr/>
        </p:nvSpPr>
        <p:spPr>
          <a:xfrm>
            <a:off x="619126" y="1511554"/>
            <a:ext cx="10953750" cy="4555872"/>
          </a:xfrm>
          <a:prstGeom prst="mathMultiply">
            <a:avLst>
              <a:gd name="adj1" fmla="val 63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3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345832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428453" y="2003755"/>
            <a:ext cx="5335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Leverage ,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지렛대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2010613" y="4694745"/>
            <a:ext cx="8170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똑같은 힘으로도 지렛대를 빌리면 더 쉽게 물건을 올리듯이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외부의 자본을 동원해 더 큰 수익금을 창출하는 </a:t>
            </a:r>
            <a:r>
              <a:rPr lang="ko-KR" altLang="en-US" sz="2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선물만의 투자 방식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9042CF3-AFFA-2F0D-79E2-FD0967E7EB9E}"/>
              </a:ext>
            </a:extLst>
          </p:cNvPr>
          <p:cNvSpPr/>
          <p:nvPr/>
        </p:nvSpPr>
        <p:spPr>
          <a:xfrm rot="20700000">
            <a:off x="4562917" y="3475128"/>
            <a:ext cx="3304733" cy="9048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202E6B12-B665-11D2-FEEE-ABA474976B0A}"/>
              </a:ext>
            </a:extLst>
          </p:cNvPr>
          <p:cNvSpPr/>
          <p:nvPr/>
        </p:nvSpPr>
        <p:spPr>
          <a:xfrm>
            <a:off x="6045601" y="3575490"/>
            <a:ext cx="339365" cy="29255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0930514-8485-0686-009D-0AA8ED024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582" y="2628207"/>
            <a:ext cx="482438" cy="482438"/>
          </a:xfrm>
          <a:prstGeom prst="rect">
            <a:avLst/>
          </a:prstGeom>
        </p:spPr>
      </p:pic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33322EBF-85D9-58A8-198B-B43EFC3C0CDF}"/>
              </a:ext>
            </a:extLst>
          </p:cNvPr>
          <p:cNvSpPr/>
          <p:nvPr/>
        </p:nvSpPr>
        <p:spPr>
          <a:xfrm>
            <a:off x="7925269" y="2628207"/>
            <a:ext cx="768492" cy="1416589"/>
          </a:xfrm>
          <a:prstGeom prst="upArrow">
            <a:avLst/>
          </a:prstGeom>
          <a:gradFill>
            <a:gsLst>
              <a:gs pos="0">
                <a:srgbClr val="197169"/>
              </a:gs>
              <a:gs pos="71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위쪽 27">
            <a:extLst>
              <a:ext uri="{FF2B5EF4-FFF2-40B4-BE49-F238E27FC236}">
                <a16:creationId xmlns:a16="http://schemas.microsoft.com/office/drawing/2014/main" id="{95A97D65-809F-B063-8E79-D2EAEFA7B473}"/>
              </a:ext>
            </a:extLst>
          </p:cNvPr>
          <p:cNvSpPr/>
          <p:nvPr/>
        </p:nvSpPr>
        <p:spPr>
          <a:xfrm rot="10800000">
            <a:off x="4505299" y="3331139"/>
            <a:ext cx="304798" cy="562335"/>
          </a:xfrm>
          <a:prstGeom prst="upArrow">
            <a:avLst/>
          </a:prstGeom>
          <a:gradFill>
            <a:gsLst>
              <a:gs pos="0">
                <a:schemeClr val="bg1"/>
              </a:gs>
              <a:gs pos="71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E27379-9A52-FE75-2BC1-AC73EC4E56DE}"/>
              </a:ext>
            </a:extLst>
          </p:cNvPr>
          <p:cNvSpPr txBox="1"/>
          <p:nvPr/>
        </p:nvSpPr>
        <p:spPr>
          <a:xfrm>
            <a:off x="4093279" y="3167224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당신의 자본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7D994C-9D21-3BCE-2857-DECDACCFB0B3}"/>
              </a:ext>
            </a:extLst>
          </p:cNvPr>
          <p:cNvSpPr txBox="1"/>
          <p:nvPr/>
        </p:nvSpPr>
        <p:spPr>
          <a:xfrm>
            <a:off x="8039248" y="3650236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</a:t>
            </a:r>
          </a:p>
        </p:txBody>
      </p:sp>
    </p:spTree>
    <p:extLst>
      <p:ext uri="{BB962C8B-B14F-4D97-AF65-F5344CB8AC3E}">
        <p14:creationId xmlns:p14="http://schemas.microsoft.com/office/powerpoint/2010/main" val="325182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345832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468001" y="2003755"/>
            <a:ext cx="325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레버리지의 이점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1B6B5B-0BFD-ACDF-9669-3D07A16ECDA1}"/>
              </a:ext>
            </a:extLst>
          </p:cNvPr>
          <p:cNvGrpSpPr/>
          <p:nvPr/>
        </p:nvGrpSpPr>
        <p:grpSpPr>
          <a:xfrm>
            <a:off x="2530136" y="2707828"/>
            <a:ext cx="7131728" cy="1718677"/>
            <a:chOff x="3049712" y="2707828"/>
            <a:chExt cx="7131728" cy="171867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7757A0A-FB49-88CF-23ED-1CCFC1B0505B}"/>
                </a:ext>
              </a:extLst>
            </p:cNvPr>
            <p:cNvGrpSpPr/>
            <p:nvPr/>
          </p:nvGrpSpPr>
          <p:grpSpPr>
            <a:xfrm>
              <a:off x="3049712" y="2707828"/>
              <a:ext cx="2099293" cy="1718677"/>
              <a:chOff x="2463624" y="2711835"/>
              <a:chExt cx="2099293" cy="1718677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3B8A6FA-09DF-1E41-E9C6-0434CBA09E5F}"/>
                  </a:ext>
                </a:extLst>
              </p:cNvPr>
              <p:cNvSpPr/>
              <p:nvPr/>
            </p:nvSpPr>
            <p:spPr>
              <a:xfrm>
                <a:off x="2463624" y="2711835"/>
                <a:ext cx="2099293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D037DBB-1FDE-8E10-1883-C068F6572D9D}"/>
                  </a:ext>
                </a:extLst>
              </p:cNvPr>
              <p:cNvGrpSpPr/>
              <p:nvPr/>
            </p:nvGrpSpPr>
            <p:grpSpPr>
              <a:xfrm>
                <a:off x="2550066" y="2869120"/>
                <a:ext cx="1985204" cy="1404107"/>
                <a:chOff x="2550065" y="2946562"/>
                <a:chExt cx="1985204" cy="1404107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42FFF27-F9C1-3811-524D-640BA4561EE1}"/>
                    </a:ext>
                  </a:extLst>
                </p:cNvPr>
                <p:cNvGrpSpPr/>
                <p:nvPr/>
              </p:nvGrpSpPr>
              <p:grpSpPr>
                <a:xfrm>
                  <a:off x="2550065" y="2946562"/>
                  <a:ext cx="1985204" cy="482438"/>
                  <a:chOff x="2580242" y="2946562"/>
                  <a:chExt cx="1985204" cy="482438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C1619FA-EA86-8FA7-5B09-B453A41AD037}"/>
                      </a:ext>
                    </a:extLst>
                  </p:cNvPr>
                  <p:cNvSpPr txBox="1"/>
                  <p:nvPr/>
                </p:nvSpPr>
                <p:spPr>
                  <a:xfrm>
                    <a:off x="3063111" y="3040468"/>
                    <a:ext cx="150233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현물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4548EBAC-E953-F67F-B998-6C87280ED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80242" y="2946562"/>
                    <a:ext cx="482438" cy="48243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0123B5-D251-C271-FE83-46BDEBD0562F}"/>
                    </a:ext>
                  </a:extLst>
                </p:cNvPr>
                <p:cNvSpPr txBox="1"/>
                <p:nvPr/>
              </p:nvSpPr>
              <p:spPr>
                <a:xfrm>
                  <a:off x="2900764" y="3787230"/>
                  <a:ext cx="1225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+10%</a:t>
                  </a:r>
                  <a:endPara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B5704F-75D5-4260-2CFF-4297556ACFD6}"/>
                    </a:ext>
                  </a:extLst>
                </p:cNvPr>
                <p:cNvSpPr txBox="1"/>
                <p:nvPr/>
              </p:nvSpPr>
              <p:spPr>
                <a:xfrm>
                  <a:off x="2716417" y="350618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AF60B3-4F79-4034-99E6-B40CFA918E0D}"/>
                    </a:ext>
                  </a:extLst>
                </p:cNvPr>
                <p:cNvSpPr txBox="1"/>
                <p:nvPr/>
              </p:nvSpPr>
              <p:spPr>
                <a:xfrm>
                  <a:off x="2661914" y="4042892"/>
                  <a:ext cx="17027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$1100 </a:t>
                  </a:r>
                  <a:endPara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F2BBC81-0FF4-7F3C-539F-322295E5B40F}"/>
                </a:ext>
              </a:extLst>
            </p:cNvPr>
            <p:cNvGrpSpPr/>
            <p:nvPr/>
          </p:nvGrpSpPr>
          <p:grpSpPr>
            <a:xfrm>
              <a:off x="5955981" y="2707828"/>
              <a:ext cx="4225459" cy="1718677"/>
              <a:chOff x="5304626" y="2703821"/>
              <a:chExt cx="4225459" cy="1718677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B52670E4-8F81-AFCC-C217-447BF9CB3F28}"/>
                  </a:ext>
                </a:extLst>
              </p:cNvPr>
              <p:cNvSpPr/>
              <p:nvPr/>
            </p:nvSpPr>
            <p:spPr>
              <a:xfrm>
                <a:off x="5304626" y="2703821"/>
                <a:ext cx="4225459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glow rad="241300">
                  <a:schemeClr val="bg1">
                    <a:alpha val="1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F4872E-0E6F-9689-90C1-72191CEACF57}"/>
                  </a:ext>
                </a:extLst>
              </p:cNvPr>
              <p:cNvSpPr txBox="1"/>
              <p:nvPr/>
            </p:nvSpPr>
            <p:spPr>
              <a:xfrm>
                <a:off x="6342382" y="3701774"/>
                <a:ext cx="21499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수익률 </a:t>
                </a:r>
                <a:r>
                  <a:rPr lang="en-US" altLang="ko-KR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+50% ( 10% X 5 )</a:t>
                </a:r>
                <a:endPara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366CE2-D5EA-5035-2806-F3977DEE510D}"/>
                  </a:ext>
                </a:extLst>
              </p:cNvPr>
              <p:cNvSpPr txBox="1"/>
              <p:nvPr/>
            </p:nvSpPr>
            <p:spPr>
              <a:xfrm>
                <a:off x="6620502" y="3267612"/>
                <a:ext cx="15937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투자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시드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$1,000 </a:t>
                </a:r>
                <a:endPara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17A71-BFB9-A5B8-6020-BCFD80BF865F}"/>
                  </a:ext>
                </a:extLst>
              </p:cNvPr>
              <p:cNvSpPr txBox="1"/>
              <p:nvPr/>
            </p:nvSpPr>
            <p:spPr>
              <a:xfrm>
                <a:off x="6222958" y="3957436"/>
                <a:ext cx="23887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청산 후 금액 </a:t>
                </a:r>
                <a:r>
                  <a:rPr lang="en-US" altLang="ko-KR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$1500 </a:t>
                </a:r>
                <a:endParaRPr lang="ko-KR" altLang="en-US" sz="2000" dirty="0">
                  <a:solidFill>
                    <a:srgbClr val="F4AF8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69ABD113-ED85-2F91-EC17-4BD50C06895B}"/>
                  </a:ext>
                </a:extLst>
              </p:cNvPr>
              <p:cNvGrpSpPr/>
              <p:nvPr/>
            </p:nvGrpSpPr>
            <p:grpSpPr>
              <a:xfrm>
                <a:off x="5535062" y="2861106"/>
                <a:ext cx="3764586" cy="485447"/>
                <a:chOff x="5635243" y="2861106"/>
                <a:chExt cx="3764586" cy="485447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B60F3A0-B350-EAB0-B4FF-A57849E49BF3}"/>
                    </a:ext>
                  </a:extLst>
                </p:cNvPr>
                <p:cNvSpPr txBox="1"/>
                <p:nvPr/>
              </p:nvSpPr>
              <p:spPr>
                <a:xfrm>
                  <a:off x="6176903" y="2946443"/>
                  <a:ext cx="1556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비트코인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(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선물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)</a:t>
                  </a:r>
                  <a:endPara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412C5E7-3C75-EC8D-4D40-EDB7FEDD0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5243" y="2861106"/>
                  <a:ext cx="482438" cy="482438"/>
                </a:xfrm>
                <a:prstGeom prst="rect">
                  <a:avLst/>
                </a:prstGeom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8C10FF-B395-8C0E-7C3A-DCFDA9CB194F}"/>
                    </a:ext>
                  </a:extLst>
                </p:cNvPr>
                <p:cNvSpPr txBox="1"/>
                <p:nvPr/>
              </p:nvSpPr>
              <p:spPr>
                <a:xfrm>
                  <a:off x="7629793" y="2884888"/>
                  <a:ext cx="17700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레버리지 </a:t>
                  </a:r>
                  <a:r>
                    <a:rPr lang="en-US" altLang="ko-KR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:X5</a:t>
                  </a:r>
                  <a:endParaRPr lang="ko-KR" altLang="en-US" sz="2400" dirty="0">
                    <a:solidFill>
                      <a:srgbClr val="6656A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05483E-06DD-FE11-6190-B1C454577F2B}"/>
                  </a:ext>
                </a:extLst>
              </p:cNvPr>
              <p:cNvSpPr txBox="1"/>
              <p:nvPr/>
            </p:nvSpPr>
            <p:spPr>
              <a:xfrm>
                <a:off x="6804848" y="3486329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변동률 </a:t>
                </a:r>
                <a:r>
                  <a:rPr lang="en-US" altLang="ko-KR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+10%</a:t>
                </a:r>
                <a:endPara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D56D26-9840-6C18-8576-35771066B6E8}"/>
                </a:ext>
              </a:extLst>
            </p:cNvPr>
            <p:cNvSpPr txBox="1"/>
            <p:nvPr/>
          </p:nvSpPr>
          <p:spPr>
            <a:xfrm>
              <a:off x="5260586" y="3084280"/>
              <a:ext cx="583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&lt;</a:t>
              </a:r>
              <a:endParaRPr lang="ko-KR" altLang="en-US" sz="6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311461" y="4694745"/>
            <a:ext cx="55691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선물이라면 롱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숏을 가리지 않고 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수익률을 배수로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극대화 가능하다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C10643-0AEB-D128-22E8-35D55921EDD9}"/>
              </a:ext>
            </a:extLst>
          </p:cNvPr>
          <p:cNvSpPr txBox="1"/>
          <p:nvPr/>
        </p:nvSpPr>
        <p:spPr>
          <a:xfrm>
            <a:off x="8444235" y="2271752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롱 포지션</a:t>
            </a:r>
            <a:endParaRPr lang="ko-KR" altLang="en-US" sz="32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32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246502" cy="492919"/>
            <a:chOff x="0" y="6365081"/>
            <a:chExt cx="12246502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17292" y="6442263"/>
              <a:ext cx="13292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Lecture 00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7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1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60402" y="2780198"/>
            <a:ext cx="3671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코인 투자란</a:t>
            </a:r>
            <a:r>
              <a:rPr lang="en-US" altLang="ko-KR" sz="5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</a:t>
            </a:r>
            <a:endParaRPr lang="ko-KR" altLang="en-US" sz="54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48027" y="3798570"/>
            <a:ext cx="7495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‘</a:t>
            </a:r>
            <a:r>
              <a:rPr lang="ko-KR" altLang="en-US" sz="32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</a:t>
            </a:r>
            <a:r>
              <a:rPr lang="en-US" altLang="ko-KR" sz="32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’</a:t>
            </a:r>
            <a:r>
              <a:rPr lang="ko-KR" altLang="en-US" sz="32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와 </a:t>
            </a:r>
            <a:r>
              <a:rPr lang="en-US" altLang="ko-KR" sz="32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‘</a:t>
            </a:r>
            <a:r>
              <a:rPr lang="ko-KR" altLang="en-US" sz="32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투기</a:t>
            </a:r>
            <a:r>
              <a:rPr lang="en-US" altLang="ko-KR" sz="32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’</a:t>
            </a:r>
            <a:r>
              <a:rPr lang="ko-KR" altLang="en-US" sz="32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차이가 한끝 차이인 의사결정</a:t>
            </a:r>
          </a:p>
        </p:txBody>
      </p:sp>
    </p:spTree>
    <p:extLst>
      <p:ext uri="{BB962C8B-B14F-4D97-AF65-F5344CB8AC3E}">
        <p14:creationId xmlns:p14="http://schemas.microsoft.com/office/powerpoint/2010/main" val="309272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345832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468001" y="2003755"/>
            <a:ext cx="325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레버리지의 이점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1B6B5B-0BFD-ACDF-9669-3D07A16ECDA1}"/>
              </a:ext>
            </a:extLst>
          </p:cNvPr>
          <p:cNvGrpSpPr/>
          <p:nvPr/>
        </p:nvGrpSpPr>
        <p:grpSpPr>
          <a:xfrm>
            <a:off x="2530136" y="2707828"/>
            <a:ext cx="7131728" cy="1718677"/>
            <a:chOff x="3049712" y="2707828"/>
            <a:chExt cx="7131728" cy="171867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7757A0A-FB49-88CF-23ED-1CCFC1B0505B}"/>
                </a:ext>
              </a:extLst>
            </p:cNvPr>
            <p:cNvGrpSpPr/>
            <p:nvPr/>
          </p:nvGrpSpPr>
          <p:grpSpPr>
            <a:xfrm>
              <a:off x="3049712" y="2707828"/>
              <a:ext cx="2099293" cy="1718677"/>
              <a:chOff x="2463624" y="2711835"/>
              <a:chExt cx="2099293" cy="1718677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3B8A6FA-09DF-1E41-E9C6-0434CBA09E5F}"/>
                  </a:ext>
                </a:extLst>
              </p:cNvPr>
              <p:cNvSpPr/>
              <p:nvPr/>
            </p:nvSpPr>
            <p:spPr>
              <a:xfrm>
                <a:off x="2463624" y="2711835"/>
                <a:ext cx="2099293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D037DBB-1FDE-8E10-1883-C068F6572D9D}"/>
                  </a:ext>
                </a:extLst>
              </p:cNvPr>
              <p:cNvGrpSpPr/>
              <p:nvPr/>
            </p:nvGrpSpPr>
            <p:grpSpPr>
              <a:xfrm>
                <a:off x="2677143" y="3428740"/>
                <a:ext cx="1672253" cy="844487"/>
                <a:chOff x="2677142" y="3506182"/>
                <a:chExt cx="1672253" cy="844487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0123B5-D251-C271-FE83-46BDEBD0562F}"/>
                    </a:ext>
                  </a:extLst>
                </p:cNvPr>
                <p:cNvSpPr txBox="1"/>
                <p:nvPr/>
              </p:nvSpPr>
              <p:spPr>
                <a:xfrm>
                  <a:off x="2912785" y="3787230"/>
                  <a:ext cx="12009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-10%</a:t>
                  </a:r>
                  <a:endPara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B5704F-75D5-4260-2CFF-4297556ACFD6}"/>
                    </a:ext>
                  </a:extLst>
                </p:cNvPr>
                <p:cNvSpPr txBox="1"/>
                <p:nvPr/>
              </p:nvSpPr>
              <p:spPr>
                <a:xfrm>
                  <a:off x="2716417" y="350618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AF60B3-4F79-4034-99E6-B40CFA918E0D}"/>
                    </a:ext>
                  </a:extLst>
                </p:cNvPr>
                <p:cNvSpPr txBox="1"/>
                <p:nvPr/>
              </p:nvSpPr>
              <p:spPr>
                <a:xfrm>
                  <a:off x="2677142" y="4042892"/>
                  <a:ext cx="167225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$900 </a:t>
                  </a:r>
                  <a:endPara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F2BBC81-0FF4-7F3C-539F-322295E5B40F}"/>
                </a:ext>
              </a:extLst>
            </p:cNvPr>
            <p:cNvGrpSpPr/>
            <p:nvPr/>
          </p:nvGrpSpPr>
          <p:grpSpPr>
            <a:xfrm>
              <a:off x="5955981" y="2707828"/>
              <a:ext cx="4225459" cy="1718677"/>
              <a:chOff x="5304626" y="2703821"/>
              <a:chExt cx="4225459" cy="1718677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B52670E4-8F81-AFCC-C217-447BF9CB3F28}"/>
                  </a:ext>
                </a:extLst>
              </p:cNvPr>
              <p:cNvSpPr/>
              <p:nvPr/>
            </p:nvSpPr>
            <p:spPr>
              <a:xfrm>
                <a:off x="5304626" y="2703821"/>
                <a:ext cx="4225459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glow rad="241300">
                  <a:schemeClr val="bg1">
                    <a:alpha val="1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F4872E-0E6F-9689-90C1-72191CEACF57}"/>
                  </a:ext>
                </a:extLst>
              </p:cNvPr>
              <p:cNvSpPr txBox="1"/>
              <p:nvPr/>
            </p:nvSpPr>
            <p:spPr>
              <a:xfrm>
                <a:off x="6342382" y="3701774"/>
                <a:ext cx="21499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수익률 </a:t>
                </a:r>
                <a:r>
                  <a:rPr lang="en-US" altLang="ko-KR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+50% ( 10% X 5 )</a:t>
                </a:r>
                <a:endPara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366CE2-D5EA-5035-2806-F3977DEE510D}"/>
                  </a:ext>
                </a:extLst>
              </p:cNvPr>
              <p:cNvSpPr txBox="1"/>
              <p:nvPr/>
            </p:nvSpPr>
            <p:spPr>
              <a:xfrm>
                <a:off x="6620502" y="3267612"/>
                <a:ext cx="15937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투자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시드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$1,000 </a:t>
                </a:r>
                <a:endPara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17A71-BFB9-A5B8-6020-BCFD80BF865F}"/>
                  </a:ext>
                </a:extLst>
              </p:cNvPr>
              <p:cNvSpPr txBox="1"/>
              <p:nvPr/>
            </p:nvSpPr>
            <p:spPr>
              <a:xfrm>
                <a:off x="6222958" y="3957436"/>
                <a:ext cx="23887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청산 후 금액 </a:t>
                </a:r>
                <a:r>
                  <a:rPr lang="en-US" altLang="ko-KR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$1500 </a:t>
                </a:r>
                <a:endParaRPr lang="ko-KR" altLang="en-US" sz="2000" dirty="0">
                  <a:solidFill>
                    <a:srgbClr val="F4AF8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69ABD113-ED85-2F91-EC17-4BD50C06895B}"/>
                  </a:ext>
                </a:extLst>
              </p:cNvPr>
              <p:cNvGrpSpPr/>
              <p:nvPr/>
            </p:nvGrpSpPr>
            <p:grpSpPr>
              <a:xfrm>
                <a:off x="5535062" y="2861106"/>
                <a:ext cx="3764586" cy="485447"/>
                <a:chOff x="5635243" y="2861106"/>
                <a:chExt cx="3764586" cy="485447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B60F3A0-B350-EAB0-B4FF-A57849E49BF3}"/>
                    </a:ext>
                  </a:extLst>
                </p:cNvPr>
                <p:cNvSpPr txBox="1"/>
                <p:nvPr/>
              </p:nvSpPr>
              <p:spPr>
                <a:xfrm>
                  <a:off x="6176903" y="2946443"/>
                  <a:ext cx="1556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비트코인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(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선물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)</a:t>
                  </a:r>
                  <a:endPara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412C5E7-3C75-EC8D-4D40-EDB7FEDD0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5243" y="2861106"/>
                  <a:ext cx="482438" cy="482438"/>
                </a:xfrm>
                <a:prstGeom prst="rect">
                  <a:avLst/>
                </a:prstGeom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8C10FF-B395-8C0E-7C3A-DCFDA9CB194F}"/>
                    </a:ext>
                  </a:extLst>
                </p:cNvPr>
                <p:cNvSpPr txBox="1"/>
                <p:nvPr/>
              </p:nvSpPr>
              <p:spPr>
                <a:xfrm>
                  <a:off x="7629793" y="2884888"/>
                  <a:ext cx="17700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레버리지 </a:t>
                  </a:r>
                  <a:r>
                    <a:rPr lang="en-US" altLang="ko-KR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:X5</a:t>
                  </a:r>
                  <a:endParaRPr lang="ko-KR" altLang="en-US" sz="2400" dirty="0">
                    <a:solidFill>
                      <a:srgbClr val="6656A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05483E-06DD-FE11-6190-B1C454577F2B}"/>
                  </a:ext>
                </a:extLst>
              </p:cNvPr>
              <p:cNvSpPr txBox="1"/>
              <p:nvPr/>
            </p:nvSpPr>
            <p:spPr>
              <a:xfrm>
                <a:off x="6816868" y="3486329"/>
                <a:ext cx="12009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변동률 </a:t>
                </a:r>
                <a:r>
                  <a:rPr lang="en-US" altLang="ko-KR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-10%</a:t>
                </a:r>
                <a:endParaRPr lang="ko-KR" altLang="en-US" sz="14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D56D26-9840-6C18-8576-35771066B6E8}"/>
                </a:ext>
              </a:extLst>
            </p:cNvPr>
            <p:cNvSpPr txBox="1"/>
            <p:nvPr/>
          </p:nvSpPr>
          <p:spPr>
            <a:xfrm>
              <a:off x="5260586" y="3084280"/>
              <a:ext cx="583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&lt;</a:t>
              </a:r>
              <a:endParaRPr lang="ko-KR" altLang="en-US" sz="6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311461" y="4694745"/>
            <a:ext cx="55691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선물이라면 롱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숏을 가리지 않고 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수익률을 배수로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극대화 가능하다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C10643-0AEB-D128-22E8-35D55921EDD9}"/>
              </a:ext>
            </a:extLst>
          </p:cNvPr>
          <p:cNvSpPr txBox="1"/>
          <p:nvPr/>
        </p:nvSpPr>
        <p:spPr>
          <a:xfrm>
            <a:off x="8444235" y="2271752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숏 포지션</a:t>
            </a:r>
            <a:endParaRPr lang="ko-KR" altLang="en-US" sz="32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D0C6DC-A9E9-58AB-5860-1291806CC050}"/>
              </a:ext>
            </a:extLst>
          </p:cNvPr>
          <p:cNvGrpSpPr/>
          <p:nvPr/>
        </p:nvGrpSpPr>
        <p:grpSpPr>
          <a:xfrm>
            <a:off x="2616578" y="2865113"/>
            <a:ext cx="1985204" cy="482438"/>
            <a:chOff x="2616578" y="2865113"/>
            <a:chExt cx="1985204" cy="4824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35FD48-FEFA-FD80-A1D4-E4708BBFC189}"/>
                </a:ext>
              </a:extLst>
            </p:cNvPr>
            <p:cNvSpPr txBox="1"/>
            <p:nvPr/>
          </p:nvSpPr>
          <p:spPr>
            <a:xfrm>
              <a:off x="3099447" y="2959019"/>
              <a:ext cx="1502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비트코인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95D68B2-08D4-EBA4-7A98-ED7B3071E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6578" y="2865113"/>
              <a:ext cx="482438" cy="482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3104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345832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347776" y="2003755"/>
            <a:ext cx="3496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2-4.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레버리지의 한계점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1B6B5B-0BFD-ACDF-9669-3D07A16ECDA1}"/>
              </a:ext>
            </a:extLst>
          </p:cNvPr>
          <p:cNvGrpSpPr/>
          <p:nvPr/>
        </p:nvGrpSpPr>
        <p:grpSpPr>
          <a:xfrm>
            <a:off x="2530136" y="2707828"/>
            <a:ext cx="7131728" cy="1718677"/>
            <a:chOff x="3049712" y="2707828"/>
            <a:chExt cx="7131728" cy="171867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7757A0A-FB49-88CF-23ED-1CCFC1B0505B}"/>
                </a:ext>
              </a:extLst>
            </p:cNvPr>
            <p:cNvGrpSpPr/>
            <p:nvPr/>
          </p:nvGrpSpPr>
          <p:grpSpPr>
            <a:xfrm>
              <a:off x="3049712" y="2707828"/>
              <a:ext cx="2099293" cy="1718677"/>
              <a:chOff x="2463624" y="2711835"/>
              <a:chExt cx="2099293" cy="1718677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3B8A6FA-09DF-1E41-E9C6-0434CBA09E5F}"/>
                  </a:ext>
                </a:extLst>
              </p:cNvPr>
              <p:cNvSpPr/>
              <p:nvPr/>
            </p:nvSpPr>
            <p:spPr>
              <a:xfrm>
                <a:off x="2463624" y="2711835"/>
                <a:ext cx="2099293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D037DBB-1FDE-8E10-1883-C068F6572D9D}"/>
                  </a:ext>
                </a:extLst>
              </p:cNvPr>
              <p:cNvGrpSpPr/>
              <p:nvPr/>
            </p:nvGrpSpPr>
            <p:grpSpPr>
              <a:xfrm>
                <a:off x="2550066" y="2869120"/>
                <a:ext cx="1985204" cy="1404107"/>
                <a:chOff x="2550065" y="2946562"/>
                <a:chExt cx="1985204" cy="1404107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42FFF27-F9C1-3811-524D-640BA4561EE1}"/>
                    </a:ext>
                  </a:extLst>
                </p:cNvPr>
                <p:cNvGrpSpPr/>
                <p:nvPr/>
              </p:nvGrpSpPr>
              <p:grpSpPr>
                <a:xfrm>
                  <a:off x="2550065" y="2946562"/>
                  <a:ext cx="1985204" cy="482438"/>
                  <a:chOff x="2580242" y="2946562"/>
                  <a:chExt cx="1985204" cy="482438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C1619FA-EA86-8FA7-5B09-B453A41AD037}"/>
                      </a:ext>
                    </a:extLst>
                  </p:cNvPr>
                  <p:cNvSpPr txBox="1"/>
                  <p:nvPr/>
                </p:nvSpPr>
                <p:spPr>
                  <a:xfrm>
                    <a:off x="3063111" y="3040468"/>
                    <a:ext cx="150233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현물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4548EBAC-E953-F67F-B998-6C87280ED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80242" y="2946562"/>
                    <a:ext cx="482438" cy="48243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0123B5-D251-C271-FE83-46BDEBD0562F}"/>
                    </a:ext>
                  </a:extLst>
                </p:cNvPr>
                <p:cNvSpPr txBox="1"/>
                <p:nvPr/>
              </p:nvSpPr>
              <p:spPr>
                <a:xfrm>
                  <a:off x="2900764" y="3787230"/>
                  <a:ext cx="1225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+10%</a:t>
                  </a:r>
                  <a:endPara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B5704F-75D5-4260-2CFF-4297556ACFD6}"/>
                    </a:ext>
                  </a:extLst>
                </p:cNvPr>
                <p:cNvSpPr txBox="1"/>
                <p:nvPr/>
              </p:nvSpPr>
              <p:spPr>
                <a:xfrm>
                  <a:off x="2716417" y="350618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AF60B3-4F79-4034-99E6-B40CFA918E0D}"/>
                    </a:ext>
                  </a:extLst>
                </p:cNvPr>
                <p:cNvSpPr txBox="1"/>
                <p:nvPr/>
              </p:nvSpPr>
              <p:spPr>
                <a:xfrm>
                  <a:off x="2661914" y="4042892"/>
                  <a:ext cx="17027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$1100 </a:t>
                  </a:r>
                  <a:endPara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F2BBC81-0FF4-7F3C-539F-322295E5B40F}"/>
                </a:ext>
              </a:extLst>
            </p:cNvPr>
            <p:cNvGrpSpPr/>
            <p:nvPr/>
          </p:nvGrpSpPr>
          <p:grpSpPr>
            <a:xfrm>
              <a:off x="5955981" y="2707828"/>
              <a:ext cx="4225459" cy="1718677"/>
              <a:chOff x="5304626" y="2703821"/>
              <a:chExt cx="4225459" cy="1718677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B52670E4-8F81-AFCC-C217-447BF9CB3F28}"/>
                  </a:ext>
                </a:extLst>
              </p:cNvPr>
              <p:cNvSpPr/>
              <p:nvPr/>
            </p:nvSpPr>
            <p:spPr>
              <a:xfrm>
                <a:off x="5304626" y="2703821"/>
                <a:ext cx="4225459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glow rad="241300">
                  <a:schemeClr val="bg1">
                    <a:alpha val="1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F4872E-0E6F-9689-90C1-72191CEACF57}"/>
                  </a:ext>
                </a:extLst>
              </p:cNvPr>
              <p:cNvSpPr txBox="1"/>
              <p:nvPr/>
            </p:nvSpPr>
            <p:spPr>
              <a:xfrm>
                <a:off x="6354405" y="3701774"/>
                <a:ext cx="2125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수익률 </a:t>
                </a:r>
                <a:r>
                  <a:rPr lang="en-US" altLang="ko-KR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-50% ( 10% X 5 )</a:t>
                </a:r>
                <a:endParaRPr lang="ko-KR" altLang="en-US" sz="14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366CE2-D5EA-5035-2806-F3977DEE510D}"/>
                  </a:ext>
                </a:extLst>
              </p:cNvPr>
              <p:cNvSpPr txBox="1"/>
              <p:nvPr/>
            </p:nvSpPr>
            <p:spPr>
              <a:xfrm>
                <a:off x="6620502" y="3267612"/>
                <a:ext cx="15937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투자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시드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$1,000 </a:t>
                </a:r>
                <a:endPara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17A71-BFB9-A5B8-6020-BCFD80BF865F}"/>
                  </a:ext>
                </a:extLst>
              </p:cNvPr>
              <p:cNvSpPr txBox="1"/>
              <p:nvPr/>
            </p:nvSpPr>
            <p:spPr>
              <a:xfrm>
                <a:off x="6271048" y="3957436"/>
                <a:ext cx="2292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청산 후 금액 </a:t>
                </a:r>
                <a:r>
                  <a:rPr lang="en-US" altLang="ko-KR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$500 </a:t>
                </a:r>
                <a:endParaRPr lang="ko-KR" altLang="en-US" sz="2000" dirty="0">
                  <a:solidFill>
                    <a:srgbClr val="F4AF8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69ABD113-ED85-2F91-EC17-4BD50C06895B}"/>
                  </a:ext>
                </a:extLst>
              </p:cNvPr>
              <p:cNvGrpSpPr/>
              <p:nvPr/>
            </p:nvGrpSpPr>
            <p:grpSpPr>
              <a:xfrm>
                <a:off x="5535062" y="2861106"/>
                <a:ext cx="3764586" cy="485447"/>
                <a:chOff x="5635243" y="2861106"/>
                <a:chExt cx="3764586" cy="485447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B60F3A0-B350-EAB0-B4FF-A57849E49BF3}"/>
                    </a:ext>
                  </a:extLst>
                </p:cNvPr>
                <p:cNvSpPr txBox="1"/>
                <p:nvPr/>
              </p:nvSpPr>
              <p:spPr>
                <a:xfrm>
                  <a:off x="6176903" y="2946443"/>
                  <a:ext cx="1556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비트코인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(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선물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)</a:t>
                  </a:r>
                  <a:endPara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412C5E7-3C75-EC8D-4D40-EDB7FEDD0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5243" y="2861106"/>
                  <a:ext cx="482438" cy="482438"/>
                </a:xfrm>
                <a:prstGeom prst="rect">
                  <a:avLst/>
                </a:prstGeom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8C10FF-B395-8C0E-7C3A-DCFDA9CB194F}"/>
                    </a:ext>
                  </a:extLst>
                </p:cNvPr>
                <p:cNvSpPr txBox="1"/>
                <p:nvPr/>
              </p:nvSpPr>
              <p:spPr>
                <a:xfrm>
                  <a:off x="7629793" y="2884888"/>
                  <a:ext cx="17700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레버리지 </a:t>
                  </a:r>
                  <a:r>
                    <a:rPr lang="en-US" altLang="ko-KR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:X5</a:t>
                  </a:r>
                  <a:endParaRPr lang="ko-KR" altLang="en-US" sz="2400" dirty="0">
                    <a:solidFill>
                      <a:srgbClr val="6656A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05483E-06DD-FE11-6190-B1C454577F2B}"/>
                  </a:ext>
                </a:extLst>
              </p:cNvPr>
              <p:cNvSpPr txBox="1"/>
              <p:nvPr/>
            </p:nvSpPr>
            <p:spPr>
              <a:xfrm>
                <a:off x="6804848" y="3486329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변동률 </a:t>
                </a:r>
                <a:r>
                  <a:rPr lang="en-US" altLang="ko-KR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+10%</a:t>
                </a:r>
                <a:endPara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D56D26-9840-6C18-8576-35771066B6E8}"/>
                </a:ext>
              </a:extLst>
            </p:cNvPr>
            <p:cNvSpPr txBox="1"/>
            <p:nvPr/>
          </p:nvSpPr>
          <p:spPr>
            <a:xfrm>
              <a:off x="5260586" y="3084280"/>
              <a:ext cx="583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&lt;</a:t>
              </a:r>
              <a:endParaRPr lang="ko-KR" altLang="en-US" sz="6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896556" y="4694745"/>
            <a:ext cx="43989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포지션과 차트가 반대로 간다면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손실률도 배수가 </a:t>
            </a:r>
            <a:r>
              <a:rPr lang="ko-KR" altLang="en-US" sz="3200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되버린다</a:t>
            </a:r>
            <a:r>
              <a:rPr lang="en-US" altLang="ko-KR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C10643-0AEB-D128-22E8-35D55921EDD9}"/>
              </a:ext>
            </a:extLst>
          </p:cNvPr>
          <p:cNvSpPr txBox="1"/>
          <p:nvPr/>
        </p:nvSpPr>
        <p:spPr>
          <a:xfrm>
            <a:off x="8444237" y="2271752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숏 포지션</a:t>
            </a:r>
            <a:endParaRPr lang="ko-KR" altLang="en-US" sz="32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24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345832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347776" y="2003755"/>
            <a:ext cx="3496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2-4.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레버리지의 한계점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1B6B5B-0BFD-ACDF-9669-3D07A16ECDA1}"/>
              </a:ext>
            </a:extLst>
          </p:cNvPr>
          <p:cNvGrpSpPr/>
          <p:nvPr/>
        </p:nvGrpSpPr>
        <p:grpSpPr>
          <a:xfrm>
            <a:off x="2530136" y="2707828"/>
            <a:ext cx="7131728" cy="1718677"/>
            <a:chOff x="3049712" y="2707828"/>
            <a:chExt cx="7131728" cy="171867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7757A0A-FB49-88CF-23ED-1CCFC1B0505B}"/>
                </a:ext>
              </a:extLst>
            </p:cNvPr>
            <p:cNvGrpSpPr/>
            <p:nvPr/>
          </p:nvGrpSpPr>
          <p:grpSpPr>
            <a:xfrm>
              <a:off x="3049712" y="2707828"/>
              <a:ext cx="2099293" cy="1718677"/>
              <a:chOff x="2463624" y="2711835"/>
              <a:chExt cx="2099293" cy="1718677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3B8A6FA-09DF-1E41-E9C6-0434CBA09E5F}"/>
                  </a:ext>
                </a:extLst>
              </p:cNvPr>
              <p:cNvSpPr/>
              <p:nvPr/>
            </p:nvSpPr>
            <p:spPr>
              <a:xfrm>
                <a:off x="2463624" y="2711835"/>
                <a:ext cx="2099293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D037DBB-1FDE-8E10-1883-C068F6572D9D}"/>
                  </a:ext>
                </a:extLst>
              </p:cNvPr>
              <p:cNvGrpSpPr/>
              <p:nvPr/>
            </p:nvGrpSpPr>
            <p:grpSpPr>
              <a:xfrm>
                <a:off x="2677143" y="3428740"/>
                <a:ext cx="1672253" cy="844487"/>
                <a:chOff x="2677142" y="3506182"/>
                <a:chExt cx="1672253" cy="844487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0123B5-D251-C271-FE83-46BDEBD0562F}"/>
                    </a:ext>
                  </a:extLst>
                </p:cNvPr>
                <p:cNvSpPr txBox="1"/>
                <p:nvPr/>
              </p:nvSpPr>
              <p:spPr>
                <a:xfrm>
                  <a:off x="2912785" y="3787230"/>
                  <a:ext cx="12009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-10%</a:t>
                  </a:r>
                  <a:endPara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B5704F-75D5-4260-2CFF-4297556ACFD6}"/>
                    </a:ext>
                  </a:extLst>
                </p:cNvPr>
                <p:cNvSpPr txBox="1"/>
                <p:nvPr/>
              </p:nvSpPr>
              <p:spPr>
                <a:xfrm>
                  <a:off x="2716417" y="350618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AF60B3-4F79-4034-99E6-B40CFA918E0D}"/>
                    </a:ext>
                  </a:extLst>
                </p:cNvPr>
                <p:cNvSpPr txBox="1"/>
                <p:nvPr/>
              </p:nvSpPr>
              <p:spPr>
                <a:xfrm>
                  <a:off x="2677142" y="4042892"/>
                  <a:ext cx="167225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$900 </a:t>
                  </a:r>
                  <a:endPara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F2BBC81-0FF4-7F3C-539F-322295E5B40F}"/>
                </a:ext>
              </a:extLst>
            </p:cNvPr>
            <p:cNvGrpSpPr/>
            <p:nvPr/>
          </p:nvGrpSpPr>
          <p:grpSpPr>
            <a:xfrm>
              <a:off x="5955981" y="2707828"/>
              <a:ext cx="4225459" cy="1718677"/>
              <a:chOff x="5304626" y="2703821"/>
              <a:chExt cx="4225459" cy="1718677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B52670E4-8F81-AFCC-C217-447BF9CB3F28}"/>
                  </a:ext>
                </a:extLst>
              </p:cNvPr>
              <p:cNvSpPr/>
              <p:nvPr/>
            </p:nvSpPr>
            <p:spPr>
              <a:xfrm>
                <a:off x="5304626" y="2703821"/>
                <a:ext cx="4225459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glow rad="241300">
                  <a:schemeClr val="bg1">
                    <a:alpha val="1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F4872E-0E6F-9689-90C1-72191CEACF57}"/>
                  </a:ext>
                </a:extLst>
              </p:cNvPr>
              <p:cNvSpPr txBox="1"/>
              <p:nvPr/>
            </p:nvSpPr>
            <p:spPr>
              <a:xfrm>
                <a:off x="6354405" y="3701774"/>
                <a:ext cx="2125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수익률 </a:t>
                </a:r>
                <a:r>
                  <a:rPr lang="en-US" altLang="ko-KR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-50% ( 10% X 5 )</a:t>
                </a:r>
                <a:endParaRPr lang="ko-KR" altLang="en-US" sz="14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366CE2-D5EA-5035-2806-F3977DEE510D}"/>
                  </a:ext>
                </a:extLst>
              </p:cNvPr>
              <p:cNvSpPr txBox="1"/>
              <p:nvPr/>
            </p:nvSpPr>
            <p:spPr>
              <a:xfrm>
                <a:off x="6620502" y="3267612"/>
                <a:ext cx="15937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투자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시드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$1,000 </a:t>
                </a:r>
                <a:endPara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17A71-BFB9-A5B8-6020-BCFD80BF865F}"/>
                  </a:ext>
                </a:extLst>
              </p:cNvPr>
              <p:cNvSpPr txBox="1"/>
              <p:nvPr/>
            </p:nvSpPr>
            <p:spPr>
              <a:xfrm>
                <a:off x="6271048" y="3957436"/>
                <a:ext cx="2292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청산 후 금액 </a:t>
                </a:r>
                <a:r>
                  <a:rPr lang="en-US" altLang="ko-KR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$500 </a:t>
                </a:r>
                <a:endParaRPr lang="ko-KR" altLang="en-US" sz="2000" dirty="0">
                  <a:solidFill>
                    <a:srgbClr val="F4AF8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69ABD113-ED85-2F91-EC17-4BD50C06895B}"/>
                  </a:ext>
                </a:extLst>
              </p:cNvPr>
              <p:cNvGrpSpPr/>
              <p:nvPr/>
            </p:nvGrpSpPr>
            <p:grpSpPr>
              <a:xfrm>
                <a:off x="5535062" y="2861106"/>
                <a:ext cx="3764586" cy="485447"/>
                <a:chOff x="5635243" y="2861106"/>
                <a:chExt cx="3764586" cy="485447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B60F3A0-B350-EAB0-B4FF-A57849E49BF3}"/>
                    </a:ext>
                  </a:extLst>
                </p:cNvPr>
                <p:cNvSpPr txBox="1"/>
                <p:nvPr/>
              </p:nvSpPr>
              <p:spPr>
                <a:xfrm>
                  <a:off x="6176903" y="2946443"/>
                  <a:ext cx="1556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비트코인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(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선물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)</a:t>
                  </a:r>
                  <a:endPara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412C5E7-3C75-EC8D-4D40-EDB7FEDD0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5243" y="2861106"/>
                  <a:ext cx="482438" cy="482438"/>
                </a:xfrm>
                <a:prstGeom prst="rect">
                  <a:avLst/>
                </a:prstGeom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8C10FF-B395-8C0E-7C3A-DCFDA9CB194F}"/>
                    </a:ext>
                  </a:extLst>
                </p:cNvPr>
                <p:cNvSpPr txBox="1"/>
                <p:nvPr/>
              </p:nvSpPr>
              <p:spPr>
                <a:xfrm>
                  <a:off x="7629793" y="2884888"/>
                  <a:ext cx="17700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레버리지 </a:t>
                  </a:r>
                  <a:r>
                    <a:rPr lang="en-US" altLang="ko-KR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:X5</a:t>
                  </a:r>
                  <a:endParaRPr lang="ko-KR" altLang="en-US" sz="2400" dirty="0">
                    <a:solidFill>
                      <a:srgbClr val="6656A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05483E-06DD-FE11-6190-B1C454577F2B}"/>
                  </a:ext>
                </a:extLst>
              </p:cNvPr>
              <p:cNvSpPr txBox="1"/>
              <p:nvPr/>
            </p:nvSpPr>
            <p:spPr>
              <a:xfrm>
                <a:off x="6816868" y="3486329"/>
                <a:ext cx="12009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변동률 </a:t>
                </a:r>
                <a:r>
                  <a:rPr lang="en-US" altLang="ko-KR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-10%</a:t>
                </a:r>
                <a:endParaRPr lang="ko-KR" altLang="en-US" sz="14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D56D26-9840-6C18-8576-35771066B6E8}"/>
                </a:ext>
              </a:extLst>
            </p:cNvPr>
            <p:cNvSpPr txBox="1"/>
            <p:nvPr/>
          </p:nvSpPr>
          <p:spPr>
            <a:xfrm>
              <a:off x="5260586" y="3084280"/>
              <a:ext cx="583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&lt;</a:t>
              </a:r>
              <a:endParaRPr lang="ko-KR" altLang="en-US" sz="6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3C10643-0AEB-D128-22E8-35D55921EDD9}"/>
              </a:ext>
            </a:extLst>
          </p:cNvPr>
          <p:cNvSpPr txBox="1"/>
          <p:nvPr/>
        </p:nvSpPr>
        <p:spPr>
          <a:xfrm>
            <a:off x="8444235" y="2271752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숏 포지션</a:t>
            </a:r>
            <a:endParaRPr lang="ko-KR" altLang="en-US" sz="32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D0C6DC-A9E9-58AB-5860-1291806CC050}"/>
              </a:ext>
            </a:extLst>
          </p:cNvPr>
          <p:cNvGrpSpPr/>
          <p:nvPr/>
        </p:nvGrpSpPr>
        <p:grpSpPr>
          <a:xfrm>
            <a:off x="2616578" y="2865113"/>
            <a:ext cx="1985204" cy="482438"/>
            <a:chOff x="2616578" y="2865113"/>
            <a:chExt cx="1985204" cy="4824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35FD48-FEFA-FD80-A1D4-E4708BBFC189}"/>
                </a:ext>
              </a:extLst>
            </p:cNvPr>
            <p:cNvSpPr txBox="1"/>
            <p:nvPr/>
          </p:nvSpPr>
          <p:spPr>
            <a:xfrm>
              <a:off x="3099447" y="2959019"/>
              <a:ext cx="1502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비트코인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95D68B2-08D4-EBA4-7A98-ED7B3071E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6578" y="2865113"/>
              <a:ext cx="482438" cy="48243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09B4E8-7341-727C-0409-6ECEEF2961D2}"/>
              </a:ext>
            </a:extLst>
          </p:cNvPr>
          <p:cNvSpPr txBox="1"/>
          <p:nvPr/>
        </p:nvSpPr>
        <p:spPr>
          <a:xfrm>
            <a:off x="3896556" y="4694745"/>
            <a:ext cx="43989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포지션과 차트가 반대로 간다면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손실률도 배수가 </a:t>
            </a:r>
            <a:r>
              <a:rPr lang="ko-KR" altLang="en-US" sz="3200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되버린다</a:t>
            </a:r>
            <a:r>
              <a:rPr lang="en-US" altLang="ko-KR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4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345832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84970" y="2003755"/>
            <a:ext cx="2222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강제 청산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FAE79B-E028-D213-FE76-5C01CCB96BC6}"/>
              </a:ext>
            </a:extLst>
          </p:cNvPr>
          <p:cNvGrpSpPr/>
          <p:nvPr/>
        </p:nvGrpSpPr>
        <p:grpSpPr>
          <a:xfrm>
            <a:off x="7257391" y="4023249"/>
            <a:ext cx="2676586" cy="307777"/>
            <a:chOff x="4201908" y="3057824"/>
            <a:chExt cx="2676586" cy="307777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E052D728-46F6-E224-D10D-6A40291F439F}"/>
                </a:ext>
              </a:extLst>
            </p:cNvPr>
            <p:cNvSpPr/>
            <p:nvPr/>
          </p:nvSpPr>
          <p:spPr>
            <a:xfrm flipH="1">
              <a:off x="4201908" y="3112801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6C138C-D552-8597-FFF1-43111E1F89FB}"/>
                </a:ext>
              </a:extLst>
            </p:cNvPr>
            <p:cNvSpPr txBox="1"/>
            <p:nvPr/>
          </p:nvSpPr>
          <p:spPr>
            <a:xfrm>
              <a:off x="4835947" y="3057824"/>
              <a:ext cx="20425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Close</a:t>
              </a:r>
              <a:r>
                <a:rPr lang="ko-KR" altLang="en-US" sz="14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시점이 곧 청산 시점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006129-3BA5-7C74-8085-61DEB48DABF1}"/>
              </a:ext>
            </a:extLst>
          </p:cNvPr>
          <p:cNvGrpSpPr/>
          <p:nvPr/>
        </p:nvGrpSpPr>
        <p:grpSpPr>
          <a:xfrm>
            <a:off x="2210737" y="2835265"/>
            <a:ext cx="2630898" cy="307777"/>
            <a:chOff x="2365308" y="4175642"/>
            <a:chExt cx="2630898" cy="307777"/>
          </a:xfrm>
        </p:grpSpPr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45F22DCD-AB6E-F1B9-566D-F6EB6674D3D8}"/>
                </a:ext>
              </a:extLst>
            </p:cNvPr>
            <p:cNvSpPr/>
            <p:nvPr/>
          </p:nvSpPr>
          <p:spPr>
            <a:xfrm>
              <a:off x="4326903" y="423268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E11B34-5F90-29EF-0CFC-244979D0DE68}"/>
                </a:ext>
              </a:extLst>
            </p:cNvPr>
            <p:cNvSpPr txBox="1"/>
            <p:nvPr/>
          </p:nvSpPr>
          <p:spPr>
            <a:xfrm>
              <a:off x="2365308" y="4175642"/>
              <a:ext cx="2044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Open</a:t>
              </a:r>
              <a:r>
                <a: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시점이 곧 진입 시점</a:t>
              </a:r>
            </a:p>
          </p:txBody>
        </p:sp>
      </p:grp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E8FFAB31-14CC-481D-B001-C6974037620C}"/>
              </a:ext>
            </a:extLst>
          </p:cNvPr>
          <p:cNvSpPr/>
          <p:nvPr/>
        </p:nvSpPr>
        <p:spPr>
          <a:xfrm rot="10800000">
            <a:off x="6958751" y="3004377"/>
            <a:ext cx="304798" cy="1157005"/>
          </a:xfrm>
          <a:prstGeom prst="upArrow">
            <a:avLst/>
          </a:prstGeom>
          <a:gradFill>
            <a:gsLst>
              <a:gs pos="0">
                <a:srgbClr val="F15423"/>
              </a:gs>
              <a:gs pos="71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377155" y="2751892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1B6F8EF-B730-9313-CF3A-A35557A8F1A1}"/>
              </a:ext>
            </a:extLst>
          </p:cNvPr>
          <p:cNvGrpSpPr/>
          <p:nvPr/>
        </p:nvGrpSpPr>
        <p:grpSpPr>
          <a:xfrm>
            <a:off x="4953089" y="2711835"/>
            <a:ext cx="2192849" cy="1718677"/>
            <a:chOff x="5070700" y="2711835"/>
            <a:chExt cx="2192849" cy="1718677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71A7A8C9-D8BA-0C13-6C49-BBA070466523}"/>
                </a:ext>
              </a:extLst>
            </p:cNvPr>
            <p:cNvSpPr/>
            <p:nvPr/>
          </p:nvSpPr>
          <p:spPr>
            <a:xfrm>
              <a:off x="5302518" y="2711835"/>
              <a:ext cx="1729213" cy="1718677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622300" dist="38100" dir="5400000" sx="111000" sy="111000" algn="t" rotWithShape="0">
                <a:prstClr val="black">
                  <a:alpha val="8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6837784-62DE-DD47-3854-2D2DF677D34A}"/>
                </a:ext>
              </a:extLst>
            </p:cNvPr>
            <p:cNvCxnSpPr>
              <a:cxnSpLocks/>
            </p:cNvCxnSpPr>
            <p:nvPr/>
          </p:nvCxnSpPr>
          <p:spPr>
            <a:xfrm>
              <a:off x="5070700" y="4161382"/>
              <a:ext cx="2192849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12A92C5-B2E4-98C2-BFCB-5A38819DBB25}"/>
                </a:ext>
              </a:extLst>
            </p:cNvPr>
            <p:cNvCxnSpPr>
              <a:cxnSpLocks/>
            </p:cNvCxnSpPr>
            <p:nvPr/>
          </p:nvCxnSpPr>
          <p:spPr>
            <a:xfrm>
              <a:off x="5070700" y="3004377"/>
              <a:ext cx="2192849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C0AD809C-3666-35BB-2CBC-E7471AC3FFA8}"/>
              </a:ext>
            </a:extLst>
          </p:cNvPr>
          <p:cNvSpPr/>
          <p:nvPr/>
        </p:nvSpPr>
        <p:spPr>
          <a:xfrm>
            <a:off x="6839241" y="4105423"/>
            <a:ext cx="111919" cy="11191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444500">
              <a:srgbClr val="F1542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13B902E-577C-5264-C416-16880224D648}"/>
              </a:ext>
            </a:extLst>
          </p:cNvPr>
          <p:cNvSpPr/>
          <p:nvPr/>
        </p:nvSpPr>
        <p:spPr>
          <a:xfrm>
            <a:off x="5326545" y="2933325"/>
            <a:ext cx="111919" cy="11191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444500">
              <a:srgbClr val="25A498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791553" y="4694745"/>
            <a:ext cx="4608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 때 한 종목을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 빌린 후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 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 때 </a:t>
            </a:r>
            <a:r>
              <a: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 </a:t>
            </a:r>
            <a:r>
              <a:rPr lang="ko-KR" altLang="en-US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시점의 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가격으로 </a:t>
            </a:r>
            <a:r>
              <a:rPr lang="en-US" altLang="ko-KR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 되갚는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방식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2302995" y="3095509"/>
            <a:ext cx="19367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빌린 후 판다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( 40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만원은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바이낸스가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보관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7662202" y="4255143"/>
            <a:ext cx="253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1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갚는다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( 1* 10 = 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( 40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10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만원을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바이낸스가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송금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47D348-44E5-2694-77CB-92DF16B82BAB}"/>
              </a:ext>
            </a:extLst>
          </p:cNvPr>
          <p:cNvSpPr txBox="1"/>
          <p:nvPr/>
        </p:nvSpPr>
        <p:spPr>
          <a:xfrm>
            <a:off x="3201618" y="5304323"/>
            <a:ext cx="57887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위 경우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차트가 하락했는데도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( 40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총 </a:t>
            </a:r>
            <a:r>
              <a:rPr lang="en-US" altLang="ko-KR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30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수익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</a:t>
            </a:r>
            <a:r>
              <a:rPr lang="ko-KR" altLang="en-US" sz="2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777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345832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84970" y="2003755"/>
            <a:ext cx="2222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강제 청산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FAE79B-E028-D213-FE76-5C01CCB96BC6}"/>
              </a:ext>
            </a:extLst>
          </p:cNvPr>
          <p:cNvGrpSpPr/>
          <p:nvPr/>
        </p:nvGrpSpPr>
        <p:grpSpPr>
          <a:xfrm>
            <a:off x="7257391" y="4023249"/>
            <a:ext cx="2676586" cy="307777"/>
            <a:chOff x="4201908" y="3057824"/>
            <a:chExt cx="2676586" cy="307777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E052D728-46F6-E224-D10D-6A40291F439F}"/>
                </a:ext>
              </a:extLst>
            </p:cNvPr>
            <p:cNvSpPr/>
            <p:nvPr/>
          </p:nvSpPr>
          <p:spPr>
            <a:xfrm flipH="1">
              <a:off x="4201908" y="3112801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6C138C-D552-8597-FFF1-43111E1F89FB}"/>
                </a:ext>
              </a:extLst>
            </p:cNvPr>
            <p:cNvSpPr txBox="1"/>
            <p:nvPr/>
          </p:nvSpPr>
          <p:spPr>
            <a:xfrm>
              <a:off x="4835947" y="3057824"/>
              <a:ext cx="20425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Close</a:t>
              </a:r>
              <a:r>
                <a:rPr lang="ko-KR" altLang="en-US" sz="14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시점이 곧 청산 시점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006129-3BA5-7C74-8085-61DEB48DABF1}"/>
              </a:ext>
            </a:extLst>
          </p:cNvPr>
          <p:cNvGrpSpPr/>
          <p:nvPr/>
        </p:nvGrpSpPr>
        <p:grpSpPr>
          <a:xfrm>
            <a:off x="2210737" y="2854119"/>
            <a:ext cx="2630898" cy="307777"/>
            <a:chOff x="2365308" y="4175642"/>
            <a:chExt cx="2630898" cy="307777"/>
          </a:xfrm>
        </p:grpSpPr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45F22DCD-AB6E-F1B9-566D-F6EB6674D3D8}"/>
                </a:ext>
              </a:extLst>
            </p:cNvPr>
            <p:cNvSpPr/>
            <p:nvPr/>
          </p:nvSpPr>
          <p:spPr>
            <a:xfrm>
              <a:off x="4326903" y="423268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E11B34-5F90-29EF-0CFC-244979D0DE68}"/>
                </a:ext>
              </a:extLst>
            </p:cNvPr>
            <p:cNvSpPr txBox="1"/>
            <p:nvPr/>
          </p:nvSpPr>
          <p:spPr>
            <a:xfrm>
              <a:off x="2365308" y="4175642"/>
              <a:ext cx="2044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Open</a:t>
              </a:r>
              <a:r>
                <a: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시점이 곧 진입 시점</a:t>
              </a:r>
            </a:p>
          </p:txBody>
        </p:sp>
      </p:grp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E8FFAB31-14CC-481D-B001-C6974037620C}"/>
              </a:ext>
            </a:extLst>
          </p:cNvPr>
          <p:cNvSpPr/>
          <p:nvPr/>
        </p:nvSpPr>
        <p:spPr>
          <a:xfrm rot="10800000">
            <a:off x="6958751" y="3004377"/>
            <a:ext cx="304798" cy="1157005"/>
          </a:xfrm>
          <a:prstGeom prst="upArrow">
            <a:avLst/>
          </a:prstGeom>
          <a:gradFill>
            <a:gsLst>
              <a:gs pos="0">
                <a:srgbClr val="F15423"/>
              </a:gs>
              <a:gs pos="71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377155" y="2751892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1B6F8EF-B730-9313-CF3A-A35557A8F1A1}"/>
              </a:ext>
            </a:extLst>
          </p:cNvPr>
          <p:cNvGrpSpPr/>
          <p:nvPr/>
        </p:nvGrpSpPr>
        <p:grpSpPr>
          <a:xfrm>
            <a:off x="4953089" y="2711835"/>
            <a:ext cx="2192849" cy="1718677"/>
            <a:chOff x="5070700" y="2711835"/>
            <a:chExt cx="2192849" cy="1718677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71A7A8C9-D8BA-0C13-6C49-BBA070466523}"/>
                </a:ext>
              </a:extLst>
            </p:cNvPr>
            <p:cNvSpPr/>
            <p:nvPr/>
          </p:nvSpPr>
          <p:spPr>
            <a:xfrm>
              <a:off x="5302518" y="2711835"/>
              <a:ext cx="1729213" cy="1718677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622300" dist="38100" dir="5400000" sx="111000" sy="111000" algn="t" rotWithShape="0">
                <a:prstClr val="black">
                  <a:alpha val="8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6837784-62DE-DD47-3854-2D2DF677D34A}"/>
                </a:ext>
              </a:extLst>
            </p:cNvPr>
            <p:cNvCxnSpPr>
              <a:cxnSpLocks/>
            </p:cNvCxnSpPr>
            <p:nvPr/>
          </p:nvCxnSpPr>
          <p:spPr>
            <a:xfrm>
              <a:off x="5070700" y="4161382"/>
              <a:ext cx="2192849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12A92C5-B2E4-98C2-BFCB-5A38819DBB25}"/>
                </a:ext>
              </a:extLst>
            </p:cNvPr>
            <p:cNvCxnSpPr>
              <a:cxnSpLocks/>
            </p:cNvCxnSpPr>
            <p:nvPr/>
          </p:nvCxnSpPr>
          <p:spPr>
            <a:xfrm>
              <a:off x="5070700" y="3004377"/>
              <a:ext cx="2192849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C0AD809C-3666-35BB-2CBC-E7471AC3FFA8}"/>
              </a:ext>
            </a:extLst>
          </p:cNvPr>
          <p:cNvSpPr/>
          <p:nvPr/>
        </p:nvSpPr>
        <p:spPr>
          <a:xfrm>
            <a:off x="6839241" y="4105423"/>
            <a:ext cx="111919" cy="11191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444500">
              <a:srgbClr val="F1542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13B902E-577C-5264-C416-16880224D648}"/>
              </a:ext>
            </a:extLst>
          </p:cNvPr>
          <p:cNvSpPr/>
          <p:nvPr/>
        </p:nvSpPr>
        <p:spPr>
          <a:xfrm>
            <a:off x="5326545" y="2933325"/>
            <a:ext cx="111919" cy="11191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444500">
              <a:srgbClr val="25A498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791553" y="4694745"/>
            <a:ext cx="4608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 때 한 종목을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 빌린 후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 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 때 </a:t>
            </a:r>
            <a:r>
              <a: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 </a:t>
            </a:r>
            <a:r>
              <a:rPr lang="ko-KR" altLang="en-US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시점의 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가격으로 </a:t>
            </a:r>
            <a:r>
              <a:rPr lang="en-US" altLang="ko-KR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 되갚는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방식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2302995" y="3095509"/>
            <a:ext cx="19367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빌린 후 판다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( 40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만원은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바이낸스가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보관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7662202" y="4255143"/>
            <a:ext cx="253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1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갚는다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( 1* 10 = 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( 40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10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만원을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바이낸스가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송금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47D348-44E5-2694-77CB-92DF16B82BAB}"/>
              </a:ext>
            </a:extLst>
          </p:cNvPr>
          <p:cNvSpPr txBox="1"/>
          <p:nvPr/>
        </p:nvSpPr>
        <p:spPr>
          <a:xfrm>
            <a:off x="3201618" y="5304323"/>
            <a:ext cx="57887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위 경우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차트가 하락했는데도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( 40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총 </a:t>
            </a:r>
            <a:r>
              <a:rPr lang="en-US" altLang="ko-KR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30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수익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</a:t>
            </a:r>
            <a:r>
              <a:rPr lang="ko-KR" altLang="en-US" sz="2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162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B1F24"/>
            </a:gs>
            <a:gs pos="0">
              <a:srgbClr val="2A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026891" y="1775097"/>
            <a:ext cx="6138219" cy="3697016"/>
            <a:chOff x="3026891" y="1775097"/>
            <a:chExt cx="6138219" cy="3697016"/>
          </a:xfrm>
        </p:grpSpPr>
        <p:grpSp>
          <p:nvGrpSpPr>
            <p:cNvPr id="9" name="그룹 8"/>
            <p:cNvGrpSpPr/>
            <p:nvPr/>
          </p:nvGrpSpPr>
          <p:grpSpPr>
            <a:xfrm>
              <a:off x="3026891" y="1775097"/>
              <a:ext cx="6138219" cy="1797191"/>
              <a:chOff x="3026891" y="2032275"/>
              <a:chExt cx="6138219" cy="179719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199487" y="2032275"/>
                <a:ext cx="379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2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026891" y="2259806"/>
                <a:ext cx="613821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X-Trader</a:t>
                </a:r>
                <a:endParaRPr lang="ko-KR" altLang="en-US" sz="9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966251" y="3428756"/>
              <a:ext cx="42594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X-Trader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활용 실전 투자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414713" y="4614863"/>
              <a:ext cx="5257800" cy="857250"/>
              <a:chOff x="3414713" y="4421981"/>
              <a:chExt cx="5257800" cy="857250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3414713" y="4421981"/>
                <a:ext cx="5257800" cy="85725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928591" y="4624087"/>
                <a:ext cx="43348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7F7F7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02</a:t>
                </a:r>
                <a:r>
                  <a:rPr lang="ko-KR" altLang="en-US" sz="2400" dirty="0">
                    <a:solidFill>
                      <a:srgbClr val="7F7F7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장 </a:t>
                </a:r>
                <a:r>
                  <a:rPr lang="en-US" altLang="ko-KR" sz="2400" dirty="0">
                    <a:solidFill>
                      <a:srgbClr val="7F7F7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- </a:t>
                </a:r>
                <a:r>
                  <a:rPr lang="ko-KR" altLang="en-US" sz="2400" dirty="0">
                    <a:solidFill>
                      <a:srgbClr val="7F7F7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ko-KR" altLang="en-US" sz="2400" dirty="0">
                    <a:gradFill>
                      <a:gsLst>
                        <a:gs pos="100000">
                          <a:srgbClr val="1B1F24"/>
                        </a:gs>
                        <a:gs pos="0">
                          <a:srgbClr val="2A2342"/>
                        </a:gs>
                      </a:gsLst>
                      <a:lin ang="5400000" scaled="1"/>
                    </a:gra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기초 개념 </a:t>
                </a:r>
                <a:r>
                  <a:rPr lang="en-US" altLang="ko-KR" sz="2400" dirty="0">
                    <a:gradFill>
                      <a:gsLst>
                        <a:gs pos="100000">
                          <a:srgbClr val="1B1F24"/>
                        </a:gs>
                        <a:gs pos="0">
                          <a:srgbClr val="2A2342"/>
                        </a:gs>
                      </a:gsLst>
                      <a:lin ang="5400000" scaled="1"/>
                    </a:gra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</a:t>
                </a:r>
                <a:r>
                  <a:rPr lang="ko-KR" altLang="en-US" sz="2400" dirty="0">
                    <a:gradFill>
                      <a:gsLst>
                        <a:gs pos="100000">
                          <a:srgbClr val="1B1F24"/>
                        </a:gs>
                        <a:gs pos="0">
                          <a:srgbClr val="2A2342"/>
                        </a:gs>
                      </a:gsLst>
                      <a:lin ang="5400000" scaled="1"/>
                    </a:gra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차트 및 지표 </a:t>
                </a:r>
                <a:r>
                  <a:rPr lang="en-US" altLang="ko-KR" sz="2400" dirty="0">
                    <a:gradFill>
                      <a:gsLst>
                        <a:gs pos="100000">
                          <a:srgbClr val="1B1F24"/>
                        </a:gs>
                        <a:gs pos="0">
                          <a:srgbClr val="2A2342"/>
                        </a:gs>
                      </a:gsLst>
                      <a:lin ang="5400000" scaled="1"/>
                    </a:gra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7358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5B1C43-1C6F-39E5-8A96-8681B9DC3B00}"/>
              </a:ext>
            </a:extLst>
          </p:cNvPr>
          <p:cNvSpPr/>
          <p:nvPr/>
        </p:nvSpPr>
        <p:spPr>
          <a:xfrm>
            <a:off x="0" y="1"/>
            <a:ext cx="3551722" cy="6858000"/>
          </a:xfrm>
          <a:prstGeom prst="rect">
            <a:avLst/>
          </a:prstGeom>
          <a:gradFill>
            <a:gsLst>
              <a:gs pos="100000">
                <a:srgbClr val="1B1F24"/>
              </a:gs>
              <a:gs pos="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2B45D-22F5-1C80-9E9A-4061BD1999B9}"/>
              </a:ext>
            </a:extLst>
          </p:cNvPr>
          <p:cNvSpPr/>
          <p:nvPr/>
        </p:nvSpPr>
        <p:spPr>
          <a:xfrm>
            <a:off x="3551722" y="0"/>
            <a:ext cx="86402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D80E3D3-6081-0882-E9E2-B03A7B78815B}"/>
              </a:ext>
            </a:extLst>
          </p:cNvPr>
          <p:cNvGrpSpPr/>
          <p:nvPr/>
        </p:nvGrpSpPr>
        <p:grpSpPr>
          <a:xfrm>
            <a:off x="10271281" y="6179350"/>
            <a:ext cx="1920719" cy="669026"/>
            <a:chOff x="5225945" y="2460893"/>
            <a:chExt cx="1920719" cy="66902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70E00D-2C70-210E-553C-15A5DA2F0230}"/>
                </a:ext>
              </a:extLst>
            </p:cNvPr>
            <p:cNvSpPr txBox="1"/>
            <p:nvPr/>
          </p:nvSpPr>
          <p:spPr>
            <a:xfrm>
              <a:off x="5652344" y="2460893"/>
              <a:ext cx="108395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Sequel Sans Semi Bold Body" panose="020B0603050000020004" pitchFamily="34" charset="0"/>
                </a:rPr>
                <a:t>Actual investment with</a:t>
              </a:r>
              <a:endParaRPr lang="ko-KR" altLang="en-US" sz="6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Sequel Sans Semi Bold Body" panose="020B06030500000200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3FFE4D-CF8F-0345-CF3B-9A1756BCD8FF}"/>
                </a:ext>
              </a:extLst>
            </p:cNvPr>
            <p:cNvSpPr txBox="1"/>
            <p:nvPr/>
          </p:nvSpPr>
          <p:spPr>
            <a:xfrm>
              <a:off x="5225945" y="2491147"/>
              <a:ext cx="1920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Sequel Sans Black Body" panose="020B0703050000020004" pitchFamily="34" charset="0"/>
                </a:rPr>
                <a:t>X-Trader</a:t>
              </a:r>
              <a:endPara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Sequel Sans Black Body" panose="020B07030500000200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AA49FB-A120-848D-C84B-D0D378E4A027}"/>
                </a:ext>
              </a:extLst>
            </p:cNvPr>
            <p:cNvSpPr txBox="1"/>
            <p:nvPr/>
          </p:nvSpPr>
          <p:spPr>
            <a:xfrm>
              <a:off x="5585820" y="2914475"/>
              <a:ext cx="12009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X-Trader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활용 실전 투자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34B822-9A82-7C35-B8A3-C1F62305E1FA}"/>
              </a:ext>
            </a:extLst>
          </p:cNvPr>
          <p:cNvSpPr txBox="1"/>
          <p:nvPr/>
        </p:nvSpPr>
        <p:spPr>
          <a:xfrm>
            <a:off x="274608" y="572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8CE892-542B-89D0-426D-C8C2A814462F}"/>
              </a:ext>
            </a:extLst>
          </p:cNvPr>
          <p:cNvGrpSpPr/>
          <p:nvPr/>
        </p:nvGrpSpPr>
        <p:grpSpPr>
          <a:xfrm>
            <a:off x="355652" y="2099505"/>
            <a:ext cx="2256710" cy="4185523"/>
            <a:chOff x="176544" y="1682357"/>
            <a:chExt cx="2256710" cy="41855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8481F0A-4B60-C520-3BE5-97BB03CC9326}"/>
                </a:ext>
              </a:extLst>
            </p:cNvPr>
            <p:cNvGrpSpPr/>
            <p:nvPr/>
          </p:nvGrpSpPr>
          <p:grpSpPr>
            <a:xfrm>
              <a:off x="176544" y="1682357"/>
              <a:ext cx="1979391" cy="1315495"/>
              <a:chOff x="176544" y="1682357"/>
              <a:chExt cx="1979391" cy="131549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EA4175-5BAD-D6A4-CAAE-7738DCB32251}"/>
                  </a:ext>
                </a:extLst>
              </p:cNvPr>
              <p:cNvSpPr txBox="1"/>
              <p:nvPr/>
            </p:nvSpPr>
            <p:spPr>
              <a:xfrm>
                <a:off x="176544" y="1682357"/>
                <a:ext cx="19495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캔들 차트 용어 설명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694071-F444-B140-E3B2-9946C0190F6F}"/>
                  </a:ext>
                </a:extLst>
              </p:cNvPr>
              <p:cNvSpPr txBox="1"/>
              <p:nvPr/>
            </p:nvSpPr>
            <p:spPr>
              <a:xfrm>
                <a:off x="488491" y="2043745"/>
                <a:ext cx="166744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양봉 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/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음봉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2.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도지와 형태 캔들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- 3.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양봉 상세 설명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- 4.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음봉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상세 설명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F0CFDA4-14E4-5FFA-3780-1FA6C0AD0FBA}"/>
                </a:ext>
              </a:extLst>
            </p:cNvPr>
            <p:cNvGrpSpPr/>
            <p:nvPr/>
          </p:nvGrpSpPr>
          <p:grpSpPr>
            <a:xfrm>
              <a:off x="176544" y="3259723"/>
              <a:ext cx="2256710" cy="2608157"/>
              <a:chOff x="176544" y="3259723"/>
              <a:chExt cx="2256710" cy="2608157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60AEB6-CD12-2973-483C-B547E965D16F}"/>
                  </a:ext>
                </a:extLst>
              </p:cNvPr>
              <p:cNvSpPr txBox="1"/>
              <p:nvPr/>
            </p:nvSpPr>
            <p:spPr>
              <a:xfrm>
                <a:off x="176544" y="3259723"/>
                <a:ext cx="15937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주요 지표 설명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A7C195-F451-0D66-9751-A047BD6D17CF}"/>
                  </a:ext>
                </a:extLst>
              </p:cNvPr>
              <p:cNvSpPr txBox="1"/>
              <p:nvPr/>
            </p:nvSpPr>
            <p:spPr>
              <a:xfrm>
                <a:off x="488491" y="3621111"/>
                <a:ext cx="1944763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이동 평균선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2.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지수 이동 평균선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- 3. MA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,EMA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상세 설명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- 4.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정배열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- 5.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역배열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- 6.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병목 현상의 이해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- 7.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골든 크로스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- 8.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데드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크로스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- 9.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이평선의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지지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- 10.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이평선의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저항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2102CAD-CA69-D3FD-0B9C-FF110AED1670}"/>
              </a:ext>
            </a:extLst>
          </p:cNvPr>
          <p:cNvSpPr txBox="1"/>
          <p:nvPr/>
        </p:nvSpPr>
        <p:spPr>
          <a:xfrm>
            <a:off x="4138313" y="3167390"/>
            <a:ext cx="7467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투자를 하기위한 기본적인 차트 분석법을 이해한다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A4049A-D26E-B741-6C9F-660DCA57D8AC}"/>
              </a:ext>
            </a:extLst>
          </p:cNvPr>
          <p:cNvSpPr txBox="1"/>
          <p:nvPr/>
        </p:nvSpPr>
        <p:spPr>
          <a:xfrm>
            <a:off x="6699106" y="2644169"/>
            <a:ext cx="23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Lecture Goals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C3F7AB-6961-B089-20FA-0C63C9CE55D3}"/>
              </a:ext>
            </a:extLst>
          </p:cNvPr>
          <p:cNvGrpSpPr/>
          <p:nvPr/>
        </p:nvGrpSpPr>
        <p:grpSpPr>
          <a:xfrm>
            <a:off x="274608" y="1520905"/>
            <a:ext cx="3179375" cy="461665"/>
            <a:chOff x="274608" y="1520905"/>
            <a:chExt cx="3179375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A46052-3CB9-CAA0-A2BA-DFED55003FBF}"/>
                </a:ext>
              </a:extLst>
            </p:cNvPr>
            <p:cNvSpPr txBox="1"/>
            <p:nvPr/>
          </p:nvSpPr>
          <p:spPr>
            <a:xfrm>
              <a:off x="274608" y="1520905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01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</a:t>
              </a:r>
              <a:endPara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FC2612-8778-A224-6B8F-EAA0457C8A53}"/>
                </a:ext>
              </a:extLst>
            </p:cNvPr>
            <p:cNvSpPr txBox="1"/>
            <p:nvPr/>
          </p:nvSpPr>
          <p:spPr>
            <a:xfrm>
              <a:off x="899138" y="1567071"/>
              <a:ext cx="25548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 개념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차트 및 지표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409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7BB5D5-141F-4171-CF46-B137FED3CD7E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EBC16-B712-A304-651E-3A137046E6A1}"/>
              </a:ext>
            </a:extLst>
          </p:cNvPr>
          <p:cNvSpPr txBox="1"/>
          <p:nvPr/>
        </p:nvSpPr>
        <p:spPr>
          <a:xfrm>
            <a:off x="4650839" y="2457032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트레이딩의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기본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은 차트를 통해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해당 종목의 추세를 파악하는 것에서 시작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3267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DD40-CA5A-D595-857C-AE2AD0FFDF9B}"/>
              </a:ext>
            </a:extLst>
          </p:cNvPr>
          <p:cNvSpPr txBox="1"/>
          <p:nvPr/>
        </p:nvSpPr>
        <p:spPr>
          <a:xfrm>
            <a:off x="4650839" y="3280357"/>
            <a:ext cx="5269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B0362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정확한 분석을 위해 캔들 차트 사용은 필수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266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E3F0532-FA85-E733-16A0-EDFBAE1F8BB6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061903" y="2003755"/>
            <a:ext cx="2068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양봉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/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음봉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7" name="화살표: 위쪽 66">
            <a:extLst>
              <a:ext uri="{FF2B5EF4-FFF2-40B4-BE49-F238E27FC236}">
                <a16:creationId xmlns:a16="http://schemas.microsoft.com/office/drawing/2014/main" id="{4E687C38-8D8C-D216-7858-EFA0D71AE866}"/>
              </a:ext>
            </a:extLst>
          </p:cNvPr>
          <p:cNvSpPr/>
          <p:nvPr/>
        </p:nvSpPr>
        <p:spPr>
          <a:xfrm>
            <a:off x="5052318" y="3570790"/>
            <a:ext cx="384013" cy="1083719"/>
          </a:xfrm>
          <a:prstGeom prst="upArrow">
            <a:avLst/>
          </a:prstGeom>
          <a:gradFill>
            <a:gsLst>
              <a:gs pos="0">
                <a:srgbClr val="197169"/>
              </a:gs>
              <a:gs pos="86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화살표: 위쪽 67">
            <a:extLst>
              <a:ext uri="{FF2B5EF4-FFF2-40B4-BE49-F238E27FC236}">
                <a16:creationId xmlns:a16="http://schemas.microsoft.com/office/drawing/2014/main" id="{2C6748DF-70E1-9867-48E8-73974C485111}"/>
              </a:ext>
            </a:extLst>
          </p:cNvPr>
          <p:cNvSpPr/>
          <p:nvPr/>
        </p:nvSpPr>
        <p:spPr>
          <a:xfrm rot="10800000">
            <a:off x="8506168" y="3348967"/>
            <a:ext cx="384013" cy="1070921"/>
          </a:xfrm>
          <a:prstGeom prst="upArrow">
            <a:avLst/>
          </a:prstGeom>
          <a:gradFill>
            <a:gsLst>
              <a:gs pos="0">
                <a:srgbClr val="EA514E"/>
              </a:gs>
              <a:gs pos="81000">
                <a:srgbClr val="28223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7EB8D74-0CC4-DAE7-7FF8-447D36A6B7D2}"/>
              </a:ext>
            </a:extLst>
          </p:cNvPr>
          <p:cNvGrpSpPr/>
          <p:nvPr/>
        </p:nvGrpSpPr>
        <p:grpSpPr>
          <a:xfrm>
            <a:off x="3077243" y="2879606"/>
            <a:ext cx="2583662" cy="2568357"/>
            <a:chOff x="3077243" y="2663438"/>
            <a:chExt cx="2583662" cy="2568357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4B8ACA1-9165-E501-55E3-01B6EC80C7D6}"/>
                </a:ext>
              </a:extLst>
            </p:cNvPr>
            <p:cNvGrpSpPr/>
            <p:nvPr/>
          </p:nvGrpSpPr>
          <p:grpSpPr>
            <a:xfrm>
              <a:off x="3077243" y="2663438"/>
              <a:ext cx="2583662" cy="2198398"/>
              <a:chOff x="3839666" y="2663438"/>
              <a:chExt cx="2583662" cy="2198398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E260D37-D72E-C5EB-C7AC-E2DCDCBBBE53}"/>
                  </a:ext>
                </a:extLst>
              </p:cNvPr>
              <p:cNvGrpSpPr/>
              <p:nvPr/>
            </p:nvGrpSpPr>
            <p:grpSpPr>
              <a:xfrm>
                <a:off x="3839666" y="2832715"/>
                <a:ext cx="560866" cy="1861876"/>
                <a:chOff x="3640198" y="2804018"/>
                <a:chExt cx="560866" cy="1861876"/>
              </a:xfrm>
            </p:grpSpPr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2328A6D3-2B8A-49BC-0790-4F1BF098A06B}"/>
                    </a:ext>
                  </a:extLst>
                </p:cNvPr>
                <p:cNvSpPr/>
                <p:nvPr/>
              </p:nvSpPr>
              <p:spPr>
                <a:xfrm>
                  <a:off x="3640198" y="3193094"/>
                  <a:ext cx="560866" cy="1083722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072156FA-F2A0-6BEB-2170-26AE5CFF4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0631" y="2804018"/>
                  <a:ext cx="0" cy="1861876"/>
                </a:xfrm>
                <a:prstGeom prst="line">
                  <a:avLst/>
                </a:prstGeom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B747C2-DD71-E0C8-E03D-7F3EA98A05A7}"/>
                  </a:ext>
                </a:extLst>
              </p:cNvPr>
              <p:cNvSpPr txBox="1"/>
              <p:nvPr/>
            </p:nvSpPr>
            <p:spPr>
              <a:xfrm>
                <a:off x="5746625" y="2663438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고가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434A92-8DB8-D810-9C8C-96F7DB72E013}"/>
                  </a:ext>
                </a:extLst>
              </p:cNvPr>
              <p:cNvSpPr txBox="1"/>
              <p:nvPr/>
            </p:nvSpPr>
            <p:spPr>
              <a:xfrm>
                <a:off x="5746625" y="3059797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종가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2C4530-4A01-75FF-58C6-35BBBD09040D}"/>
                  </a:ext>
                </a:extLst>
              </p:cNvPr>
              <p:cNvSpPr txBox="1"/>
              <p:nvPr/>
            </p:nvSpPr>
            <p:spPr>
              <a:xfrm>
                <a:off x="5746625" y="4128071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시가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671DBE-6B5C-DB43-CDB9-CCD4FE838660}"/>
                  </a:ext>
                </a:extLst>
              </p:cNvPr>
              <p:cNvSpPr txBox="1"/>
              <p:nvPr/>
            </p:nvSpPr>
            <p:spPr>
              <a:xfrm>
                <a:off x="5746625" y="4523282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저가</a:t>
                </a: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CFE25124-2DEF-E68C-CBBD-61CEE285EF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2832715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5841308-69E5-899D-F7AC-FEA5C94A66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3221791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7BDF25C1-0D29-6503-2AF6-C647625A94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4296200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56CF929C-CB9E-4439-551A-3C268CAFDF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4692559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AEE4613-4815-DEE7-D277-77F12258A56D}"/>
                </a:ext>
              </a:extLst>
            </p:cNvPr>
            <p:cNvSpPr txBox="1"/>
            <p:nvPr/>
          </p:nvSpPr>
          <p:spPr>
            <a:xfrm>
              <a:off x="3450680" y="4831685"/>
              <a:ext cx="1451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양봉 </a:t>
              </a:r>
              <a:r>
                <a:rPr lang="en-US" altLang="ko-KR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( </a:t>
              </a:r>
              <a:r>
                <a:rPr lang="ko-KR" altLang="en-US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상승 </a:t>
              </a:r>
              <a:r>
                <a:rPr lang="en-US" altLang="ko-KR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)</a:t>
              </a:r>
              <a:endParaRPr lang="ko-KR" altLang="en-US" sz="2000" dirty="0">
                <a:solidFill>
                  <a:srgbClr val="25A4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C237A2E-27B5-9EA8-E2E7-B41DE591D68E}"/>
              </a:ext>
            </a:extLst>
          </p:cNvPr>
          <p:cNvGrpSpPr/>
          <p:nvPr/>
        </p:nvGrpSpPr>
        <p:grpSpPr>
          <a:xfrm>
            <a:off x="6531095" y="2884714"/>
            <a:ext cx="2583662" cy="2558140"/>
            <a:chOff x="6531095" y="2884714"/>
            <a:chExt cx="2583662" cy="2558140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60C7C7D-84CA-EF67-B8A2-3F8188E90E0F}"/>
                </a:ext>
              </a:extLst>
            </p:cNvPr>
            <p:cNvGrpSpPr/>
            <p:nvPr/>
          </p:nvGrpSpPr>
          <p:grpSpPr>
            <a:xfrm>
              <a:off x="6531095" y="2884714"/>
              <a:ext cx="2583662" cy="2198398"/>
              <a:chOff x="3839666" y="2663438"/>
              <a:chExt cx="2583662" cy="2198398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9139AA1F-04EC-F618-DFAE-9D60946DD27F}"/>
                  </a:ext>
                </a:extLst>
              </p:cNvPr>
              <p:cNvGrpSpPr/>
              <p:nvPr/>
            </p:nvGrpSpPr>
            <p:grpSpPr>
              <a:xfrm>
                <a:off x="3839666" y="2832715"/>
                <a:ext cx="560866" cy="1861876"/>
                <a:chOff x="3640198" y="2804018"/>
                <a:chExt cx="560866" cy="1861876"/>
              </a:xfrm>
            </p:grpSpPr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4DF992B9-A851-C0B1-05E8-07B88291B82F}"/>
                    </a:ext>
                  </a:extLst>
                </p:cNvPr>
                <p:cNvSpPr/>
                <p:nvPr/>
              </p:nvSpPr>
              <p:spPr>
                <a:xfrm>
                  <a:off x="3640198" y="3193094"/>
                  <a:ext cx="560866" cy="1083722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EA51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74E1DA5B-3C24-9426-38CD-63123B00B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0631" y="2804018"/>
                  <a:ext cx="0" cy="1861876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EA514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F823372-00F8-6944-2FB6-EF26F6D583EE}"/>
                  </a:ext>
                </a:extLst>
              </p:cNvPr>
              <p:cNvSpPr txBox="1"/>
              <p:nvPr/>
            </p:nvSpPr>
            <p:spPr>
              <a:xfrm>
                <a:off x="5746625" y="2663438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고가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6D9B61C-9B53-901D-3692-BB567924DE58}"/>
                  </a:ext>
                </a:extLst>
              </p:cNvPr>
              <p:cNvSpPr txBox="1"/>
              <p:nvPr/>
            </p:nvSpPr>
            <p:spPr>
              <a:xfrm>
                <a:off x="5746625" y="3059797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시가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E166D97-ED68-24CF-E5F0-BCF806D686F6}"/>
                  </a:ext>
                </a:extLst>
              </p:cNvPr>
              <p:cNvSpPr txBox="1"/>
              <p:nvPr/>
            </p:nvSpPr>
            <p:spPr>
              <a:xfrm>
                <a:off x="5746625" y="4128071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종가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5169E6-44E8-923B-EA20-6278FEAC682B}"/>
                  </a:ext>
                </a:extLst>
              </p:cNvPr>
              <p:cNvSpPr txBox="1"/>
              <p:nvPr/>
            </p:nvSpPr>
            <p:spPr>
              <a:xfrm>
                <a:off x="5746625" y="4523282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저가</a:t>
                </a: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0A63CB9A-E9D0-7B80-D42F-E4E9646C0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2832715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8DA29CB-5910-8577-2729-42E8E55FD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3221791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1FFC772C-8839-989A-B105-D7968C46A1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4296200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4E3DDBE-DC41-A98E-3906-4619C843F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4692559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64E206A-1217-3A43-A901-BDED46F40A29}"/>
                </a:ext>
              </a:extLst>
            </p:cNvPr>
            <p:cNvSpPr txBox="1"/>
            <p:nvPr/>
          </p:nvSpPr>
          <p:spPr>
            <a:xfrm>
              <a:off x="7097407" y="5042744"/>
              <a:ext cx="1451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음봉</a:t>
              </a:r>
              <a:r>
                <a:rPr lang="ko-KR" altLang="en-US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 </a:t>
              </a:r>
              <a:r>
                <a:rPr lang="en-US" altLang="ko-KR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( </a:t>
              </a:r>
              <a:r>
                <a:rPr lang="ko-KR" altLang="en-US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하락 </a:t>
              </a:r>
              <a:r>
                <a:rPr lang="en-US" altLang="ko-KR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)</a:t>
              </a:r>
              <a:endParaRPr lang="ko-KR" altLang="en-US" sz="2000" dirty="0">
                <a:solidFill>
                  <a:srgbClr val="EA514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C04FEF-B034-8786-C066-1CD2619066F7}"/>
              </a:ext>
            </a:extLst>
          </p:cNvPr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594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309B307-A474-960E-4F35-1053983C5BBF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585012" y="2003755"/>
            <a:ext cx="3021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도지와 형태 캔들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D4BEF28-7CDE-D509-0B13-A3AF28F2898A}"/>
              </a:ext>
            </a:extLst>
          </p:cNvPr>
          <p:cNvGrpSpPr/>
          <p:nvPr/>
        </p:nvGrpSpPr>
        <p:grpSpPr>
          <a:xfrm>
            <a:off x="3174737" y="2804115"/>
            <a:ext cx="2124585" cy="1867640"/>
            <a:chOff x="2968463" y="2799055"/>
            <a:chExt cx="2124585" cy="1867640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E3ECD5A-0F8D-DED8-A295-A8C48EBE64D1}"/>
                </a:ext>
              </a:extLst>
            </p:cNvPr>
            <p:cNvGrpSpPr/>
            <p:nvPr/>
          </p:nvGrpSpPr>
          <p:grpSpPr>
            <a:xfrm>
              <a:off x="3807122" y="3372824"/>
              <a:ext cx="560866" cy="727558"/>
              <a:chOff x="3807122" y="3372824"/>
              <a:chExt cx="560866" cy="727558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4DF992B9-A851-C0B1-05E8-07B88291B82F}"/>
                  </a:ext>
                </a:extLst>
              </p:cNvPr>
              <p:cNvSpPr/>
              <p:nvPr/>
            </p:nvSpPr>
            <p:spPr>
              <a:xfrm>
                <a:off x="3807122" y="3713743"/>
                <a:ext cx="560866" cy="45720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74E1DA5B-3C24-9426-38CD-63123B00BF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555" y="3372824"/>
                <a:ext cx="0" cy="727558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9D1ED42-CD26-6B33-5936-8FE5471BDCED}"/>
                </a:ext>
              </a:extLst>
            </p:cNvPr>
            <p:cNvGrpSpPr/>
            <p:nvPr/>
          </p:nvGrpSpPr>
          <p:grpSpPr>
            <a:xfrm>
              <a:off x="2968463" y="3372824"/>
              <a:ext cx="560866" cy="727558"/>
              <a:chOff x="2968463" y="3372824"/>
              <a:chExt cx="560866" cy="727558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B400721E-DBC5-14A8-08C4-EA536A0CD4A1}"/>
                  </a:ext>
                </a:extLst>
              </p:cNvPr>
              <p:cNvSpPr/>
              <p:nvPr/>
            </p:nvSpPr>
            <p:spPr>
              <a:xfrm>
                <a:off x="2968463" y="3713743"/>
                <a:ext cx="560866" cy="45720"/>
              </a:xfrm>
              <a:prstGeom prst="roundRect">
                <a:avLst>
                  <a:gd name="adj" fmla="val 5901"/>
                </a:avLst>
              </a:prstGeom>
              <a:solidFill>
                <a:srgbClr val="25A4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B149547-17A7-BC31-C9F1-0ED46F0AF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8896" y="3372824"/>
                <a:ext cx="0" cy="727558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25A49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66BC778-36BE-F78D-4BF6-33A24CA0BD84}"/>
                </a:ext>
              </a:extLst>
            </p:cNvPr>
            <p:cNvGrpSpPr/>
            <p:nvPr/>
          </p:nvGrpSpPr>
          <p:grpSpPr>
            <a:xfrm>
              <a:off x="4552514" y="2799055"/>
              <a:ext cx="540534" cy="1867640"/>
              <a:chOff x="5825732" y="2799055"/>
              <a:chExt cx="540534" cy="186764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AEE4613-4815-DEE7-D277-77F12258A56D}"/>
                  </a:ext>
                </a:extLst>
              </p:cNvPr>
              <p:cNvSpPr txBox="1"/>
              <p:nvPr/>
            </p:nvSpPr>
            <p:spPr>
              <a:xfrm>
                <a:off x="5825733" y="2799055"/>
                <a:ext cx="5405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하락</a:t>
                </a:r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A220F4CE-EF15-73F1-3047-DB8304D1ECE7}"/>
                  </a:ext>
                </a:extLst>
              </p:cNvPr>
              <p:cNvGrpSpPr/>
              <p:nvPr/>
            </p:nvGrpSpPr>
            <p:grpSpPr>
              <a:xfrm>
                <a:off x="5943601" y="3148307"/>
                <a:ext cx="304798" cy="1230692"/>
                <a:chOff x="5894084" y="2457273"/>
                <a:chExt cx="641978" cy="2592136"/>
              </a:xfrm>
            </p:grpSpPr>
            <p:sp>
              <p:nvSpPr>
                <p:cNvPr id="67" name="화살표: 위쪽 66">
                  <a:extLst>
                    <a:ext uri="{FF2B5EF4-FFF2-40B4-BE49-F238E27FC236}">
                      <a16:creationId xmlns:a16="http://schemas.microsoft.com/office/drawing/2014/main" id="{4E687C38-8D8C-D216-7858-EFA0D71AE866}"/>
                    </a:ext>
                  </a:extLst>
                </p:cNvPr>
                <p:cNvSpPr/>
                <p:nvPr/>
              </p:nvSpPr>
              <p:spPr>
                <a:xfrm>
                  <a:off x="5894084" y="3753341"/>
                  <a:ext cx="641978" cy="1296068"/>
                </a:xfrm>
                <a:prstGeom prst="upArrow">
                  <a:avLst/>
                </a:prstGeom>
                <a:gradFill>
                  <a:gsLst>
                    <a:gs pos="0">
                      <a:srgbClr val="197169"/>
                    </a:gs>
                    <a:gs pos="71000">
                      <a:srgbClr val="2A2342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화살표: 위쪽 67">
                  <a:extLst>
                    <a:ext uri="{FF2B5EF4-FFF2-40B4-BE49-F238E27FC236}">
                      <a16:creationId xmlns:a16="http://schemas.microsoft.com/office/drawing/2014/main" id="{2C6748DF-70E1-9867-48E8-73974C485111}"/>
                    </a:ext>
                  </a:extLst>
                </p:cNvPr>
                <p:cNvSpPr/>
                <p:nvPr/>
              </p:nvSpPr>
              <p:spPr>
                <a:xfrm rot="10800000">
                  <a:off x="5894084" y="2457273"/>
                  <a:ext cx="641978" cy="1296068"/>
                </a:xfrm>
                <a:prstGeom prst="upArrow">
                  <a:avLst/>
                </a:prstGeom>
                <a:gradFill>
                  <a:gsLst>
                    <a:gs pos="0">
                      <a:srgbClr val="EA514E"/>
                    </a:gs>
                    <a:gs pos="81000">
                      <a:srgbClr val="28223F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1C3B15-4826-7B0E-7241-9C2266B6A477}"/>
                  </a:ext>
                </a:extLst>
              </p:cNvPr>
              <p:cNvSpPr txBox="1"/>
              <p:nvPr/>
            </p:nvSpPr>
            <p:spPr>
              <a:xfrm>
                <a:off x="5825732" y="4328141"/>
                <a:ext cx="5405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상승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2BD081-7766-F863-6E52-6E8CA9482203}"/>
                </a:ext>
              </a:extLst>
            </p:cNvPr>
            <p:cNvSpPr txBox="1"/>
            <p:nvPr/>
          </p:nvSpPr>
          <p:spPr>
            <a:xfrm>
              <a:off x="3103809" y="4328141"/>
              <a:ext cx="11288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도지형 캔들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15477BA-60BD-ADD3-3059-F0EB203BC155}"/>
              </a:ext>
            </a:extLst>
          </p:cNvPr>
          <p:cNvGrpSpPr/>
          <p:nvPr/>
        </p:nvGrpSpPr>
        <p:grpSpPr>
          <a:xfrm>
            <a:off x="6454761" y="3407263"/>
            <a:ext cx="2562503" cy="1513042"/>
            <a:chOff x="6661035" y="3407263"/>
            <a:chExt cx="2562503" cy="151304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0C9FE6B-E983-566B-9DF5-7BF117D3A5E8}"/>
                </a:ext>
              </a:extLst>
            </p:cNvPr>
            <p:cNvGrpSpPr/>
            <p:nvPr/>
          </p:nvGrpSpPr>
          <p:grpSpPr>
            <a:xfrm>
              <a:off x="6661035" y="3407263"/>
              <a:ext cx="1306768" cy="1513042"/>
              <a:chOff x="6661035" y="3399874"/>
              <a:chExt cx="1306768" cy="1513042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941D2486-486E-32D6-3CF1-478AB7AE41A7}"/>
                  </a:ext>
                </a:extLst>
              </p:cNvPr>
              <p:cNvGrpSpPr/>
              <p:nvPr/>
            </p:nvGrpSpPr>
            <p:grpSpPr>
              <a:xfrm>
                <a:off x="7033984" y="3399874"/>
                <a:ext cx="560866" cy="727558"/>
                <a:chOff x="7033984" y="3399874"/>
                <a:chExt cx="560866" cy="727558"/>
              </a:xfrm>
            </p:grpSpPr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131E19FF-EFB5-D660-8E5A-DAC9ACF5AB63}"/>
                    </a:ext>
                  </a:extLst>
                </p:cNvPr>
                <p:cNvSpPr/>
                <p:nvPr/>
              </p:nvSpPr>
              <p:spPr>
                <a:xfrm flipV="1">
                  <a:off x="7033984" y="3399874"/>
                  <a:ext cx="560866" cy="45720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186473E8-56A9-1CFF-CB97-83E148588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14417" y="3399874"/>
                  <a:ext cx="0" cy="727558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ACD25F-19BB-821B-75F1-4D3295212F55}"/>
                  </a:ext>
                </a:extLst>
              </p:cNvPr>
              <p:cNvSpPr txBox="1"/>
              <p:nvPr/>
            </p:nvSpPr>
            <p:spPr>
              <a:xfrm>
                <a:off x="6661035" y="4328141"/>
                <a:ext cx="130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잠자리형 캔들</a:t>
                </a:r>
                <a:endPara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/>
                <a:r>
                  <a:rPr lang="en-US" altLang="ko-KR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</a:t>
                </a:r>
                <a:r>
                  <a:rPr lang="ko-KR" altLang="en-US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상승 신호 </a:t>
                </a:r>
                <a:r>
                  <a:rPr lang="en-US" altLang="ko-KR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3F3868F6-5976-06E4-A451-0D7316539A8B}"/>
                </a:ext>
              </a:extLst>
            </p:cNvPr>
            <p:cNvGrpSpPr/>
            <p:nvPr/>
          </p:nvGrpSpPr>
          <p:grpSpPr>
            <a:xfrm>
              <a:off x="8022567" y="3412335"/>
              <a:ext cx="1200971" cy="1502899"/>
              <a:chOff x="8022567" y="3399874"/>
              <a:chExt cx="1200971" cy="150289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B01DA9B3-BDC4-20CD-0A22-386B946FECF1}"/>
                  </a:ext>
                </a:extLst>
              </p:cNvPr>
              <p:cNvGrpSpPr/>
              <p:nvPr/>
            </p:nvGrpSpPr>
            <p:grpSpPr>
              <a:xfrm>
                <a:off x="8342620" y="3399874"/>
                <a:ext cx="560866" cy="731329"/>
                <a:chOff x="8342620" y="3399874"/>
                <a:chExt cx="560866" cy="731329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ED56B685-C8C2-EBBE-E9F1-746B6448C0FB}"/>
                    </a:ext>
                  </a:extLst>
                </p:cNvPr>
                <p:cNvSpPr/>
                <p:nvPr/>
              </p:nvSpPr>
              <p:spPr>
                <a:xfrm flipV="1">
                  <a:off x="8342620" y="4085483"/>
                  <a:ext cx="560866" cy="45720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EA51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C84C70C-36C1-30D7-40F9-2419289B98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23053" y="3399874"/>
                  <a:ext cx="0" cy="727558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EA514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887B6A4-9CEC-4167-16C0-A82EBAFA8D2E}"/>
                  </a:ext>
                </a:extLst>
              </p:cNvPr>
              <p:cNvSpPr txBox="1"/>
              <p:nvPr/>
            </p:nvSpPr>
            <p:spPr>
              <a:xfrm>
                <a:off x="8022567" y="4317998"/>
                <a:ext cx="12009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비석형 캔들</a:t>
                </a:r>
                <a:endPara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/>
                <a:r>
                  <a:rPr lang="en-US" altLang="ko-KR" sz="1600" dirty="0">
                    <a:solidFill>
                      <a:srgbClr val="CA1C1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</a:t>
                </a:r>
                <a:r>
                  <a:rPr lang="ko-KR" altLang="en-US" sz="1600" dirty="0">
                    <a:solidFill>
                      <a:srgbClr val="CA1C1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하락 신호 </a:t>
                </a:r>
                <a:r>
                  <a:rPr lang="en-US" altLang="ko-KR" sz="1600" dirty="0">
                    <a:solidFill>
                      <a:srgbClr val="CA1C1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1600" dirty="0">
                  <a:solidFill>
                    <a:srgbClr val="CA1C1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8276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689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2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06E82C-2BC0-48B3-1E3D-C1076F4B55E5}"/>
              </a:ext>
            </a:extLst>
          </p:cNvPr>
          <p:cNvGrpSpPr/>
          <p:nvPr/>
        </p:nvGrpSpPr>
        <p:grpSpPr>
          <a:xfrm>
            <a:off x="2947162" y="2276966"/>
            <a:ext cx="6242026" cy="830997"/>
            <a:chOff x="2947162" y="2276966"/>
            <a:chExt cx="6242026" cy="830997"/>
          </a:xfrm>
        </p:grpSpPr>
        <p:sp>
          <p:nvSpPr>
            <p:cNvPr id="15" name="TextBox 14"/>
            <p:cNvSpPr txBox="1"/>
            <p:nvPr/>
          </p:nvSpPr>
          <p:spPr>
            <a:xfrm>
              <a:off x="5622931" y="2276966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VS</a:t>
              </a:r>
              <a:endPara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7162" y="2303145"/>
              <a:ext cx="667777" cy="66777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418" y="2337148"/>
              <a:ext cx="599770" cy="59977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ABF1E3-CEC8-9E60-7D9C-9BF287479801}"/>
              </a:ext>
            </a:extLst>
          </p:cNvPr>
          <p:cNvGrpSpPr/>
          <p:nvPr/>
        </p:nvGrpSpPr>
        <p:grpSpPr>
          <a:xfrm>
            <a:off x="2874736" y="3354443"/>
            <a:ext cx="7196144" cy="338554"/>
            <a:chOff x="2874736" y="3354443"/>
            <a:chExt cx="7196144" cy="338554"/>
          </a:xfrm>
        </p:grpSpPr>
        <p:sp>
          <p:nvSpPr>
            <p:cNvPr id="10" name="TextBox 9"/>
            <p:cNvSpPr txBox="1"/>
            <p:nvPr/>
          </p:nvSpPr>
          <p:spPr>
            <a:xfrm>
              <a:off x="5299149" y="3354443"/>
              <a:ext cx="15937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거래 시간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74736" y="3354443"/>
              <a:ext cx="769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24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시간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7733" y="3354443"/>
              <a:ext cx="23631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오전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9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~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오후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30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분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E78569B-A3C7-3BB1-1419-6AEAF4935A02}"/>
              </a:ext>
            </a:extLst>
          </p:cNvPr>
          <p:cNvGrpSpPr/>
          <p:nvPr/>
        </p:nvGrpSpPr>
        <p:grpSpPr>
          <a:xfrm>
            <a:off x="2959791" y="4294496"/>
            <a:ext cx="6757726" cy="338554"/>
            <a:chOff x="2959791" y="4294496"/>
            <a:chExt cx="6757726" cy="338554"/>
          </a:xfrm>
        </p:grpSpPr>
        <p:sp>
          <p:nvSpPr>
            <p:cNvPr id="17" name="TextBox 16"/>
            <p:cNvSpPr txBox="1"/>
            <p:nvPr/>
          </p:nvSpPr>
          <p:spPr>
            <a:xfrm>
              <a:off x="5299148" y="4294496"/>
              <a:ext cx="15937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상한가와 하한가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59791" y="4294496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없음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01983" y="4294496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최대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30%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등락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1312EC-1C88-3961-EF00-2FF1072E1CFD}"/>
              </a:ext>
            </a:extLst>
          </p:cNvPr>
          <p:cNvGrpSpPr/>
          <p:nvPr/>
        </p:nvGrpSpPr>
        <p:grpSpPr>
          <a:xfrm>
            <a:off x="2228023" y="5234548"/>
            <a:ext cx="7494305" cy="338554"/>
            <a:chOff x="2228023" y="5234548"/>
            <a:chExt cx="7494305" cy="338554"/>
          </a:xfrm>
        </p:grpSpPr>
        <p:sp>
          <p:nvSpPr>
            <p:cNvPr id="11" name="TextBox 10"/>
            <p:cNvSpPr txBox="1"/>
            <p:nvPr/>
          </p:nvSpPr>
          <p:spPr>
            <a:xfrm>
              <a:off x="5299147" y="5234548"/>
              <a:ext cx="15937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구매 단위의 차이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28023" y="5234548"/>
              <a:ext cx="2004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소수점 단위 거래 가능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97176" y="5234548"/>
              <a:ext cx="17251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주 단위 거래 가능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446878" y="1243972"/>
            <a:ext cx="52982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코인과 주식의 차이점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5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740506" y="2003755"/>
            <a:ext cx="2710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양봉 상세 설명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F947D6A-900B-7030-C9A3-E46D684035D2}"/>
              </a:ext>
            </a:extLst>
          </p:cNvPr>
          <p:cNvGrpSpPr/>
          <p:nvPr/>
        </p:nvGrpSpPr>
        <p:grpSpPr>
          <a:xfrm>
            <a:off x="2191838" y="2832544"/>
            <a:ext cx="1255699" cy="2524211"/>
            <a:chOff x="2191838" y="2832544"/>
            <a:chExt cx="1255699" cy="2524211"/>
          </a:xfrm>
        </p:grpSpPr>
        <p:sp>
          <p:nvSpPr>
            <p:cNvPr id="67" name="화살표: 위쪽 66">
              <a:extLst>
                <a:ext uri="{FF2B5EF4-FFF2-40B4-BE49-F238E27FC236}">
                  <a16:creationId xmlns:a16="http://schemas.microsoft.com/office/drawing/2014/main" id="{4E687C38-8D8C-D216-7858-EFA0D71AE866}"/>
                </a:ext>
              </a:extLst>
            </p:cNvPr>
            <p:cNvSpPr/>
            <p:nvPr/>
          </p:nvSpPr>
          <p:spPr>
            <a:xfrm>
              <a:off x="2191838" y="2832544"/>
              <a:ext cx="304798" cy="2220320"/>
            </a:xfrm>
            <a:prstGeom prst="upArrow">
              <a:avLst/>
            </a:prstGeom>
            <a:gradFill>
              <a:gsLst>
                <a:gs pos="0">
                  <a:srgbClr val="197169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7DD0A49-C978-BE91-7BC7-D589146CF619}"/>
                </a:ext>
              </a:extLst>
            </p:cNvPr>
            <p:cNvGrpSpPr/>
            <p:nvPr/>
          </p:nvGrpSpPr>
          <p:grpSpPr>
            <a:xfrm>
              <a:off x="2496636" y="2970814"/>
              <a:ext cx="950901" cy="2385941"/>
              <a:chOff x="2496636" y="2701487"/>
              <a:chExt cx="950901" cy="2385941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131E19FF-EFB5-D660-8E5A-DAC9ACF5AB63}"/>
                  </a:ext>
                </a:extLst>
              </p:cNvPr>
              <p:cNvSpPr/>
              <p:nvPr/>
            </p:nvSpPr>
            <p:spPr>
              <a:xfrm>
                <a:off x="2691652" y="2701487"/>
                <a:ext cx="560866" cy="1600457"/>
              </a:xfrm>
              <a:prstGeom prst="roundRect">
                <a:avLst>
                  <a:gd name="adj" fmla="val 5901"/>
                </a:avLst>
              </a:prstGeom>
              <a:solidFill>
                <a:srgbClr val="25A4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ACD25F-19BB-821B-75F1-4D3295212F55}"/>
                  </a:ext>
                </a:extLst>
              </p:cNvPr>
              <p:cNvSpPr txBox="1"/>
              <p:nvPr/>
            </p:nvSpPr>
            <p:spPr>
              <a:xfrm>
                <a:off x="2496636" y="4502653"/>
                <a:ext cx="9509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장대 양봉</a:t>
                </a:r>
                <a:endPara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/>
                <a:r>
                  <a:rPr lang="en-US" altLang="ko-KR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</a:t>
                </a:r>
                <a:r>
                  <a:rPr lang="ko-KR" altLang="en-US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급등 </a:t>
                </a:r>
                <a:r>
                  <a:rPr lang="en-US" altLang="ko-KR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A326087-8E3B-A57B-A839-BAECDF55EA1D}"/>
              </a:ext>
            </a:extLst>
          </p:cNvPr>
          <p:cNvGrpSpPr/>
          <p:nvPr/>
        </p:nvGrpSpPr>
        <p:grpSpPr>
          <a:xfrm>
            <a:off x="5175716" y="2852774"/>
            <a:ext cx="1840568" cy="2622021"/>
            <a:chOff x="4648155" y="2526974"/>
            <a:chExt cx="1840568" cy="262202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887B6A4-9CEC-4167-16C0-A82EBAFA8D2E}"/>
                </a:ext>
              </a:extLst>
            </p:cNvPr>
            <p:cNvSpPr txBox="1"/>
            <p:nvPr/>
          </p:nvSpPr>
          <p:spPr>
            <a:xfrm>
              <a:off x="4648155" y="4317998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C578506-71E3-3EB9-8264-AF8A16F81905}"/>
                </a:ext>
              </a:extLst>
            </p:cNvPr>
            <p:cNvGrpSpPr/>
            <p:nvPr/>
          </p:nvGrpSpPr>
          <p:grpSpPr>
            <a:xfrm>
              <a:off x="4883194" y="2526974"/>
              <a:ext cx="1370491" cy="1600458"/>
              <a:chOff x="4883194" y="2526974"/>
              <a:chExt cx="1370491" cy="1600458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FEC707F-2A36-592D-ED26-E727699B4017}"/>
                  </a:ext>
                </a:extLst>
              </p:cNvPr>
              <p:cNvGrpSpPr/>
              <p:nvPr/>
            </p:nvGrpSpPr>
            <p:grpSpPr>
              <a:xfrm>
                <a:off x="4883194" y="2526974"/>
                <a:ext cx="560866" cy="1600458"/>
                <a:chOff x="4883194" y="2526974"/>
                <a:chExt cx="560866" cy="1600458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ED56B685-C8C2-EBBE-E9F1-746B6448C0FB}"/>
                    </a:ext>
                  </a:extLst>
                </p:cNvPr>
                <p:cNvSpPr/>
                <p:nvPr/>
              </p:nvSpPr>
              <p:spPr>
                <a:xfrm>
                  <a:off x="4883194" y="2526974"/>
                  <a:ext cx="560866" cy="374976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C84C70C-36C1-30D7-40F9-2419289B98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3627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0B3B01E-DBDC-9305-6E84-47ED450F7838}"/>
                  </a:ext>
                </a:extLst>
              </p:cNvPr>
              <p:cNvGrpSpPr/>
              <p:nvPr/>
            </p:nvGrpSpPr>
            <p:grpSpPr>
              <a:xfrm>
                <a:off x="5692819" y="2526974"/>
                <a:ext cx="560866" cy="1600458"/>
                <a:chOff x="5692819" y="2526974"/>
                <a:chExt cx="560866" cy="1600458"/>
              </a:xfrm>
            </p:grpSpPr>
            <p:sp>
              <p:nvSpPr>
                <p:cNvPr id="7" name="사각형: 둥근 모서리 6">
                  <a:extLst>
                    <a:ext uri="{FF2B5EF4-FFF2-40B4-BE49-F238E27FC236}">
                      <a16:creationId xmlns:a16="http://schemas.microsoft.com/office/drawing/2014/main" id="{FF88A701-7AA2-B504-841F-E5EDEC8D0BE2}"/>
                    </a:ext>
                  </a:extLst>
                </p:cNvPr>
                <p:cNvSpPr/>
                <p:nvPr/>
              </p:nvSpPr>
              <p:spPr>
                <a:xfrm>
                  <a:off x="5692819" y="2526974"/>
                  <a:ext cx="560866" cy="190567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E886504F-8FCD-41CB-9082-335E254F5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3252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86785E3-2053-6D41-1318-F4B7A78565D2}"/>
              </a:ext>
            </a:extLst>
          </p:cNvPr>
          <p:cNvGrpSpPr/>
          <p:nvPr/>
        </p:nvGrpSpPr>
        <p:grpSpPr>
          <a:xfrm>
            <a:off x="8159594" y="2859205"/>
            <a:ext cx="1840568" cy="2609158"/>
            <a:chOff x="7451505" y="2539837"/>
            <a:chExt cx="1840568" cy="260915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972B19D-91A3-001D-0381-80FBB1294251}"/>
                </a:ext>
              </a:extLst>
            </p:cNvPr>
            <p:cNvGrpSpPr/>
            <p:nvPr/>
          </p:nvGrpSpPr>
          <p:grpSpPr>
            <a:xfrm rot="10800000">
              <a:off x="7686544" y="2539837"/>
              <a:ext cx="1370491" cy="1600458"/>
              <a:chOff x="4883194" y="2526974"/>
              <a:chExt cx="1370491" cy="160045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3E07F36-90B0-B5CE-3188-32AEFF856E2B}"/>
                  </a:ext>
                </a:extLst>
              </p:cNvPr>
              <p:cNvGrpSpPr/>
              <p:nvPr/>
            </p:nvGrpSpPr>
            <p:grpSpPr>
              <a:xfrm>
                <a:off x="4883194" y="2526974"/>
                <a:ext cx="560866" cy="1600458"/>
                <a:chOff x="4883194" y="2526974"/>
                <a:chExt cx="560866" cy="1600458"/>
              </a:xfrm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26872979-0421-02F8-389A-E4B1D5E6471D}"/>
                    </a:ext>
                  </a:extLst>
                </p:cNvPr>
                <p:cNvSpPr/>
                <p:nvPr/>
              </p:nvSpPr>
              <p:spPr>
                <a:xfrm>
                  <a:off x="4883194" y="2526974"/>
                  <a:ext cx="560866" cy="374976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D4B8BA7A-5DE7-B321-1128-ED05B4272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3627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2F60CCFA-F49B-2029-52C2-748AFEDAA71C}"/>
                  </a:ext>
                </a:extLst>
              </p:cNvPr>
              <p:cNvGrpSpPr/>
              <p:nvPr/>
            </p:nvGrpSpPr>
            <p:grpSpPr>
              <a:xfrm>
                <a:off x="5692819" y="2526974"/>
                <a:ext cx="560866" cy="1600458"/>
                <a:chOff x="5692819" y="2526974"/>
                <a:chExt cx="560866" cy="1600458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1A811CEF-5615-B979-C517-77AF4F0095CE}"/>
                    </a:ext>
                  </a:extLst>
                </p:cNvPr>
                <p:cNvSpPr/>
                <p:nvPr/>
              </p:nvSpPr>
              <p:spPr>
                <a:xfrm>
                  <a:off x="5692819" y="2526974"/>
                  <a:ext cx="560866" cy="190567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5613C8B-C3FA-51F0-2AAE-AB0F90E05D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3252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0C50D8-14BF-C1C0-EBE9-6FBE358DD30B}"/>
                </a:ext>
              </a:extLst>
            </p:cNvPr>
            <p:cNvSpPr txBox="1"/>
            <p:nvPr/>
          </p:nvSpPr>
          <p:spPr>
            <a:xfrm>
              <a:off x="7451505" y="4317998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역망치형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26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728483" y="2003755"/>
            <a:ext cx="2735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음봉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상세 설명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71FFCC-BA3D-1EFD-7B78-00F882711240}"/>
              </a:ext>
            </a:extLst>
          </p:cNvPr>
          <p:cNvGrpSpPr/>
          <p:nvPr/>
        </p:nvGrpSpPr>
        <p:grpSpPr>
          <a:xfrm>
            <a:off x="5175716" y="2852774"/>
            <a:ext cx="1840568" cy="2622021"/>
            <a:chOff x="5175716" y="2852774"/>
            <a:chExt cx="1840568" cy="262202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887B6A4-9CEC-4167-16C0-A82EBAFA8D2E}"/>
                </a:ext>
              </a:extLst>
            </p:cNvPr>
            <p:cNvSpPr txBox="1"/>
            <p:nvPr/>
          </p:nvSpPr>
          <p:spPr>
            <a:xfrm>
              <a:off x="5175716" y="4643798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FEC707F-2A36-592D-ED26-E727699B4017}"/>
                </a:ext>
              </a:extLst>
            </p:cNvPr>
            <p:cNvGrpSpPr/>
            <p:nvPr/>
          </p:nvGrpSpPr>
          <p:grpSpPr>
            <a:xfrm>
              <a:off x="5410755" y="2852774"/>
              <a:ext cx="560866" cy="1600458"/>
              <a:chOff x="4883194" y="2526974"/>
              <a:chExt cx="560866" cy="1600458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D56B685-C8C2-EBBE-E9F1-746B6448C0FB}"/>
                  </a:ext>
                </a:extLst>
              </p:cNvPr>
              <p:cNvSpPr/>
              <p:nvPr/>
            </p:nvSpPr>
            <p:spPr>
              <a:xfrm>
                <a:off x="4883194" y="2526974"/>
                <a:ext cx="560866" cy="374976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FC84C70C-36C1-30D7-40F9-2419289B9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3627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0B3B01E-DBDC-9305-6E84-47ED450F7838}"/>
                </a:ext>
              </a:extLst>
            </p:cNvPr>
            <p:cNvGrpSpPr/>
            <p:nvPr/>
          </p:nvGrpSpPr>
          <p:grpSpPr>
            <a:xfrm>
              <a:off x="6220380" y="2852774"/>
              <a:ext cx="560866" cy="1600458"/>
              <a:chOff x="5692819" y="2526974"/>
              <a:chExt cx="560866" cy="1600458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FF88A701-7AA2-B504-841F-E5EDEC8D0BE2}"/>
                  </a:ext>
                </a:extLst>
              </p:cNvPr>
              <p:cNvSpPr/>
              <p:nvPr/>
            </p:nvSpPr>
            <p:spPr>
              <a:xfrm>
                <a:off x="5692819" y="2526974"/>
                <a:ext cx="560866" cy="190567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886504F-8FCD-41CB-9082-335E254F5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252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B96DDA-84B3-325E-18A9-473F87943460}"/>
              </a:ext>
            </a:extLst>
          </p:cNvPr>
          <p:cNvGrpSpPr/>
          <p:nvPr/>
        </p:nvGrpSpPr>
        <p:grpSpPr>
          <a:xfrm>
            <a:off x="8159594" y="2859205"/>
            <a:ext cx="1840568" cy="2609158"/>
            <a:chOff x="8159594" y="2859205"/>
            <a:chExt cx="1840568" cy="260915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3E07F36-90B0-B5CE-3188-32AEFF856E2B}"/>
                </a:ext>
              </a:extLst>
            </p:cNvPr>
            <p:cNvGrpSpPr/>
            <p:nvPr/>
          </p:nvGrpSpPr>
          <p:grpSpPr>
            <a:xfrm rot="10800000">
              <a:off x="9204258" y="2859205"/>
              <a:ext cx="560866" cy="1600458"/>
              <a:chOff x="4883194" y="2526974"/>
              <a:chExt cx="560866" cy="1600458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26872979-0421-02F8-389A-E4B1D5E6471D}"/>
                  </a:ext>
                </a:extLst>
              </p:cNvPr>
              <p:cNvSpPr/>
              <p:nvPr/>
            </p:nvSpPr>
            <p:spPr>
              <a:xfrm>
                <a:off x="4883194" y="2526974"/>
                <a:ext cx="560866" cy="374976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4B8BA7A-5DE7-B321-1128-ED05B42720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3627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F60CCFA-F49B-2029-52C2-748AFEDAA71C}"/>
                </a:ext>
              </a:extLst>
            </p:cNvPr>
            <p:cNvGrpSpPr/>
            <p:nvPr/>
          </p:nvGrpSpPr>
          <p:grpSpPr>
            <a:xfrm rot="10800000">
              <a:off x="8394633" y="2859205"/>
              <a:ext cx="560866" cy="1600458"/>
              <a:chOff x="5692819" y="2526974"/>
              <a:chExt cx="560866" cy="1600458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1A811CEF-5615-B979-C517-77AF4F0095CE}"/>
                  </a:ext>
                </a:extLst>
              </p:cNvPr>
              <p:cNvSpPr/>
              <p:nvPr/>
            </p:nvSpPr>
            <p:spPr>
              <a:xfrm>
                <a:off x="5692819" y="2526974"/>
                <a:ext cx="560866" cy="190567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B5613C8B-C3FA-51F0-2AAE-AB0F90E05D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252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0C50D8-14BF-C1C0-EBE9-6FBE358DD30B}"/>
                </a:ext>
              </a:extLst>
            </p:cNvPr>
            <p:cNvSpPr txBox="1"/>
            <p:nvPr/>
          </p:nvSpPr>
          <p:spPr>
            <a:xfrm>
              <a:off x="8159594" y="4637366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역망치형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EE173F-775E-8030-0F17-CAB5A2E60957}"/>
              </a:ext>
            </a:extLst>
          </p:cNvPr>
          <p:cNvGrpSpPr/>
          <p:nvPr/>
        </p:nvGrpSpPr>
        <p:grpSpPr>
          <a:xfrm>
            <a:off x="2191838" y="2508705"/>
            <a:ext cx="1255699" cy="2848050"/>
            <a:chOff x="2191838" y="2508705"/>
            <a:chExt cx="1255699" cy="284805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31E19FF-EFB5-D660-8E5A-DAC9ACF5AB63}"/>
                </a:ext>
              </a:extLst>
            </p:cNvPr>
            <p:cNvSpPr/>
            <p:nvPr/>
          </p:nvSpPr>
          <p:spPr>
            <a:xfrm>
              <a:off x="2691652" y="2970814"/>
              <a:ext cx="560866" cy="1600457"/>
            </a:xfrm>
            <a:prstGeom prst="roundRect">
              <a:avLst>
                <a:gd name="adj" fmla="val 5901"/>
              </a:avLst>
            </a:prstGeom>
            <a:solidFill>
              <a:srgbClr val="EA5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ACD25F-19BB-821B-75F1-4D3295212F55}"/>
                </a:ext>
              </a:extLst>
            </p:cNvPr>
            <p:cNvSpPr txBox="1"/>
            <p:nvPr/>
          </p:nvSpPr>
          <p:spPr>
            <a:xfrm>
              <a:off x="2496636" y="4771980"/>
              <a:ext cx="9509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장대 양봉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급락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화살표: 위쪽 3">
              <a:extLst>
                <a:ext uri="{FF2B5EF4-FFF2-40B4-BE49-F238E27FC236}">
                  <a16:creationId xmlns:a16="http://schemas.microsoft.com/office/drawing/2014/main" id="{8B0DBCD1-14B7-BF6F-FEF8-48EC9D11C7AC}"/>
                </a:ext>
              </a:extLst>
            </p:cNvPr>
            <p:cNvSpPr/>
            <p:nvPr/>
          </p:nvSpPr>
          <p:spPr>
            <a:xfrm rot="10800000">
              <a:off x="2191838" y="2508705"/>
              <a:ext cx="304798" cy="2220320"/>
            </a:xfrm>
            <a:prstGeom prst="upArrow">
              <a:avLst/>
            </a:prstGeom>
            <a:gradFill>
              <a:gsLst>
                <a:gs pos="0">
                  <a:srgbClr val="EA514E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8960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3481352" y="2003755"/>
            <a:ext cx="5229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이동 평균선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MA,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Moving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Average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646CF7-B50C-04E6-8738-E72218E8E209}"/>
              </a:ext>
            </a:extLst>
          </p:cNvPr>
          <p:cNvSpPr txBox="1"/>
          <p:nvPr/>
        </p:nvSpPr>
        <p:spPr>
          <a:xfrm>
            <a:off x="5702228" y="4060973"/>
            <a:ext cx="3358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일정 기간 내 주가의 산술 평균 값인 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주가 이동 평균을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차례로 연결해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만든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</a:t>
            </a:r>
            <a:endParaRPr lang="ko-KR" altLang="en-US" sz="16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B7A54C0-3F0E-190A-EF50-2C8F727AD817}"/>
              </a:ext>
            </a:extLst>
          </p:cNvPr>
          <p:cNvGrpSpPr/>
          <p:nvPr/>
        </p:nvGrpSpPr>
        <p:grpSpPr>
          <a:xfrm>
            <a:off x="3449425" y="4838927"/>
            <a:ext cx="1480568" cy="338554"/>
            <a:chOff x="5354425" y="4709387"/>
            <a:chExt cx="1480568" cy="338554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5834E2D-2669-152A-0502-DCE5ADE08B7D}"/>
                </a:ext>
              </a:extLst>
            </p:cNvPr>
            <p:cNvSpPr/>
            <p:nvPr/>
          </p:nvSpPr>
          <p:spPr>
            <a:xfrm>
              <a:off x="5354425" y="4737262"/>
              <a:ext cx="282804" cy="282804"/>
            </a:xfrm>
            <a:prstGeom prst="roundRect">
              <a:avLst/>
            </a:prstGeom>
            <a:solidFill>
              <a:srgbClr val="8C4D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0D7A2E-9A7B-5A53-1278-D0F4CF0489A2}"/>
                </a:ext>
              </a:extLst>
            </p:cNvPr>
            <p:cNvSpPr txBox="1"/>
            <p:nvPr/>
          </p:nvSpPr>
          <p:spPr>
            <a:xfrm>
              <a:off x="5637229" y="4709387"/>
              <a:ext cx="1197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760AD6-84D0-CDF9-4AE7-CAB192C68B48}"/>
              </a:ext>
            </a:extLst>
          </p:cNvPr>
          <p:cNvGrpSpPr/>
          <p:nvPr/>
        </p:nvGrpSpPr>
        <p:grpSpPr>
          <a:xfrm>
            <a:off x="3446435" y="4202375"/>
            <a:ext cx="1464539" cy="338554"/>
            <a:chOff x="5354425" y="5161209"/>
            <a:chExt cx="1464539" cy="33855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978002E-15AF-0754-89E6-A4594747873B}"/>
                </a:ext>
              </a:extLst>
            </p:cNvPr>
            <p:cNvSpPr/>
            <p:nvPr/>
          </p:nvSpPr>
          <p:spPr>
            <a:xfrm>
              <a:off x="5354425" y="5189084"/>
              <a:ext cx="282804" cy="2828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818D88-BEE8-4572-35C5-BD9BD4F0F2C4}"/>
                </a:ext>
              </a:extLst>
            </p:cNvPr>
            <p:cNvSpPr txBox="1"/>
            <p:nvPr/>
          </p:nvSpPr>
          <p:spPr>
            <a:xfrm>
              <a:off x="5653259" y="5161209"/>
              <a:ext cx="11657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0889364-9048-9E19-D51F-727299F71F89}"/>
              </a:ext>
            </a:extLst>
          </p:cNvPr>
          <p:cNvSpPr txBox="1"/>
          <p:nvPr/>
        </p:nvSpPr>
        <p:spPr>
          <a:xfrm>
            <a:off x="5878558" y="4730236"/>
            <a:ext cx="3005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</a:t>
            </a:r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한계점</a:t>
            </a:r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최신 트렌드 미 반영</a:t>
            </a:r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평균에 대한 움직임만 명시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DCB4D2-9DAF-D9C3-F8A9-1946932EFF8D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876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2284711" y="2003755"/>
            <a:ext cx="762260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지수 이동 평균선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EMA,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Exponential Moving Average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646CF7-B50C-04E6-8738-E72218E8E209}"/>
              </a:ext>
            </a:extLst>
          </p:cNvPr>
          <p:cNvSpPr txBox="1"/>
          <p:nvPr/>
        </p:nvSpPr>
        <p:spPr>
          <a:xfrm>
            <a:off x="5404361" y="4060973"/>
            <a:ext cx="4179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한계점을 보완하고자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최근의 데이터에 더 높은 가중치를 두어 </a:t>
            </a:r>
            <a:r>
              <a: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평균 계산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B7A54C0-3F0E-190A-EF50-2C8F727AD817}"/>
              </a:ext>
            </a:extLst>
          </p:cNvPr>
          <p:cNvGrpSpPr/>
          <p:nvPr/>
        </p:nvGrpSpPr>
        <p:grpSpPr>
          <a:xfrm>
            <a:off x="3449425" y="4838927"/>
            <a:ext cx="1539078" cy="338554"/>
            <a:chOff x="5354425" y="4709387"/>
            <a:chExt cx="1539078" cy="338554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5834E2D-2669-152A-0502-DCE5ADE08B7D}"/>
                </a:ext>
              </a:extLst>
            </p:cNvPr>
            <p:cNvSpPr/>
            <p:nvPr/>
          </p:nvSpPr>
          <p:spPr>
            <a:xfrm>
              <a:off x="5354425" y="4737262"/>
              <a:ext cx="282804" cy="282804"/>
            </a:xfrm>
            <a:prstGeom prst="roundRect">
              <a:avLst/>
            </a:prstGeom>
            <a:solidFill>
              <a:srgbClr val="1E3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0D7A2E-9A7B-5A53-1278-D0F4CF0489A2}"/>
                </a:ext>
              </a:extLst>
            </p:cNvPr>
            <p:cNvSpPr txBox="1"/>
            <p:nvPr/>
          </p:nvSpPr>
          <p:spPr>
            <a:xfrm>
              <a:off x="5578719" y="4709387"/>
              <a:ext cx="1314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EMA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760AD6-84D0-CDF9-4AE7-CAB192C68B48}"/>
              </a:ext>
            </a:extLst>
          </p:cNvPr>
          <p:cNvGrpSpPr/>
          <p:nvPr/>
        </p:nvGrpSpPr>
        <p:grpSpPr>
          <a:xfrm>
            <a:off x="3449425" y="4202375"/>
            <a:ext cx="1523048" cy="338554"/>
            <a:chOff x="5354425" y="5161209"/>
            <a:chExt cx="1523048" cy="33855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978002E-15AF-0754-89E6-A4594747873B}"/>
                </a:ext>
              </a:extLst>
            </p:cNvPr>
            <p:cNvSpPr/>
            <p:nvPr/>
          </p:nvSpPr>
          <p:spPr>
            <a:xfrm>
              <a:off x="5354425" y="5189084"/>
              <a:ext cx="282804" cy="282804"/>
            </a:xfrm>
            <a:prstGeom prst="roundRect">
              <a:avLst/>
            </a:prstGeom>
            <a:solidFill>
              <a:srgbClr val="A266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818D88-BEE8-4572-35C5-BD9BD4F0F2C4}"/>
                </a:ext>
              </a:extLst>
            </p:cNvPr>
            <p:cNvSpPr txBox="1"/>
            <p:nvPr/>
          </p:nvSpPr>
          <p:spPr>
            <a:xfrm>
              <a:off x="5594750" y="5161209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EMA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8CB2928-2F29-3541-5413-40B011A3CB42}"/>
              </a:ext>
            </a:extLst>
          </p:cNvPr>
          <p:cNvSpPr txBox="1"/>
          <p:nvPr/>
        </p:nvSpPr>
        <p:spPr>
          <a:xfrm>
            <a:off x="5313000" y="4715816"/>
            <a:ext cx="4362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평균을 낼 때 최근의 데이터의 비중을 더 높인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D2DF0-D5E3-23EC-3768-FF032BF2222A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035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320530" y="2003755"/>
            <a:ext cx="355097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3. MA,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EMA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상세 설명</a:t>
            </a:r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0368B6F6-04DB-DAA0-ECD5-0205D0272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492742"/>
              </p:ext>
            </p:extLst>
          </p:nvPr>
        </p:nvGraphicFramePr>
        <p:xfrm>
          <a:off x="2197163" y="3333655"/>
          <a:ext cx="779767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70">
                  <a:extLst>
                    <a:ext uri="{9D8B030D-6E8A-4147-A177-3AD203B41FA5}">
                      <a16:colId xmlns:a16="http://schemas.microsoft.com/office/drawing/2014/main" val="3503922987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1398605815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3666240312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753825764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1643142580"/>
                    </a:ext>
                  </a:extLst>
                </a:gridCol>
              </a:tblGrid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단기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15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20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56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82335"/>
                  </a:ext>
                </a:extLst>
              </a:tr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중기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60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99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120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113430"/>
                  </a:ext>
                </a:extLst>
              </a:tr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장기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180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200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299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849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9EC85F7-97A9-7C3C-8A59-4C7EF615789A}"/>
              </a:ext>
            </a:extLst>
          </p:cNvPr>
          <p:cNvSpPr txBox="1"/>
          <p:nvPr/>
        </p:nvSpPr>
        <p:spPr>
          <a:xfrm>
            <a:off x="4065636" y="4505169"/>
            <a:ext cx="4060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MA, EMA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단기</a:t>
            </a:r>
            <a:r>
              <a:rPr lang="en-US" altLang="ko-K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중기</a:t>
            </a:r>
            <a:r>
              <a:rPr lang="en-US" altLang="ko-K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장기 세가지로 구분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되며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필요에 의해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다양한 수치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선택 가능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91E23E63-C0B7-8B0A-86CC-E4FBC570EBCC}"/>
              </a:ext>
            </a:extLst>
          </p:cNvPr>
          <p:cNvSpPr/>
          <p:nvPr/>
        </p:nvSpPr>
        <p:spPr>
          <a:xfrm rot="10800000">
            <a:off x="1798730" y="3144908"/>
            <a:ext cx="304798" cy="1112520"/>
          </a:xfrm>
          <a:prstGeom prst="upArrow">
            <a:avLst/>
          </a:prstGeom>
          <a:gradFill>
            <a:gsLst>
              <a:gs pos="0">
                <a:srgbClr val="C55A11"/>
              </a:gs>
              <a:gs pos="88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E5E1A-EDF3-F814-66B8-86CACEB816D9}"/>
              </a:ext>
            </a:extLst>
          </p:cNvPr>
          <p:cNvSpPr txBox="1"/>
          <p:nvPr/>
        </p:nvSpPr>
        <p:spPr>
          <a:xfrm>
            <a:off x="1304698" y="3593050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구분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4B5FCA6A-40FA-1104-1D2A-A13BAB63F05B}"/>
              </a:ext>
            </a:extLst>
          </p:cNvPr>
          <p:cNvSpPr/>
          <p:nvPr/>
        </p:nvSpPr>
        <p:spPr>
          <a:xfrm rot="5400000">
            <a:off x="5943601" y="-501318"/>
            <a:ext cx="304798" cy="7305421"/>
          </a:xfrm>
          <a:prstGeom prst="upArrow">
            <a:avLst/>
          </a:prstGeom>
          <a:gradFill>
            <a:gsLst>
              <a:gs pos="0">
                <a:srgbClr val="6656A0"/>
              </a:gs>
              <a:gs pos="100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C3DB23-89E0-F283-E876-45D657505AC2}"/>
              </a:ext>
            </a:extLst>
          </p:cNvPr>
          <p:cNvSpPr txBox="1"/>
          <p:nvPr/>
        </p:nvSpPr>
        <p:spPr>
          <a:xfrm>
            <a:off x="5825733" y="2697267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수치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EF7FF5-6022-3A77-82EB-DD0D676E0F51}"/>
              </a:ext>
            </a:extLst>
          </p:cNvPr>
          <p:cNvSpPr txBox="1"/>
          <p:nvPr/>
        </p:nvSpPr>
        <p:spPr>
          <a:xfrm>
            <a:off x="4019149" y="5174103"/>
            <a:ext cx="415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이평선들은</a:t>
            </a:r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밀집과 발산을 번갈아 반복한다</a:t>
            </a:r>
            <a:r>
              <a:rPr lang="en-US" altLang="ko-KR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355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336834" y="2003755"/>
            <a:ext cx="151836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정배열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92AEBAE-FB75-40A1-1539-0659BCA05F79}"/>
              </a:ext>
            </a:extLst>
          </p:cNvPr>
          <p:cNvGrpSpPr/>
          <p:nvPr/>
        </p:nvGrpSpPr>
        <p:grpSpPr>
          <a:xfrm>
            <a:off x="1857406" y="3509281"/>
            <a:ext cx="8477189" cy="1386189"/>
            <a:chOff x="1769683" y="3509281"/>
            <a:chExt cx="8477189" cy="13861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BE6302-A424-0EA3-DF78-76D9A435627A}"/>
                </a:ext>
              </a:extLst>
            </p:cNvPr>
            <p:cNvSpPr txBox="1"/>
            <p:nvPr/>
          </p:nvSpPr>
          <p:spPr>
            <a:xfrm>
              <a:off x="5998593" y="3909988"/>
              <a:ext cx="42482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각각의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이평선이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밀집된 상태에서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단기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이평선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우선으로 위로 상승하기 시작하는 구간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B9DC05A-3FA7-CD69-C49C-FB1B29C5A2CB}"/>
                </a:ext>
              </a:extLst>
            </p:cNvPr>
            <p:cNvGrpSpPr/>
            <p:nvPr/>
          </p:nvGrpSpPr>
          <p:grpSpPr>
            <a:xfrm>
              <a:off x="1769683" y="3509281"/>
              <a:ext cx="3763204" cy="1386189"/>
              <a:chOff x="1769683" y="3047261"/>
              <a:chExt cx="3763204" cy="1386189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7828214-3767-EDC6-8B4D-FA3BD47D8490}"/>
                  </a:ext>
                </a:extLst>
              </p:cNvPr>
              <p:cNvGrpSpPr/>
              <p:nvPr/>
            </p:nvGrpSpPr>
            <p:grpSpPr>
              <a:xfrm rot="19800000">
                <a:off x="1769683" y="3228351"/>
                <a:ext cx="3391499" cy="1205099"/>
                <a:chOff x="5728294" y="852448"/>
                <a:chExt cx="3391499" cy="1205099"/>
              </a:xfrm>
            </p:grpSpPr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76886F94-E228-C590-102D-9077600CD0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28294" y="993897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F154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1159942-478D-1E32-A648-B50D314BF969}"/>
                    </a:ext>
                  </a:extLst>
                </p:cNvPr>
                <p:cNvSpPr txBox="1"/>
                <p:nvPr/>
              </p:nvSpPr>
              <p:spPr>
                <a:xfrm>
                  <a:off x="8345222" y="852448"/>
                  <a:ext cx="58862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5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E105E186-F826-9C73-E6D6-21E1E82EB2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1402" y="1218228"/>
                  <a:ext cx="2616928" cy="959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2789AF2-5B7A-C944-3F94-6C712CDC54D6}"/>
                    </a:ext>
                  </a:extLst>
                </p:cNvPr>
                <p:cNvSpPr txBox="1"/>
                <p:nvPr/>
              </p:nvSpPr>
              <p:spPr>
                <a:xfrm>
                  <a:off x="8348330" y="1076779"/>
                  <a:ext cx="678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10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4C4B92C7-5030-756C-7A86-9F2A7B36C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28294" y="1442559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0B284CF-DA2F-2F14-49B6-85CAC87965AF}"/>
                    </a:ext>
                  </a:extLst>
                </p:cNvPr>
                <p:cNvSpPr txBox="1"/>
                <p:nvPr/>
              </p:nvSpPr>
              <p:spPr>
                <a:xfrm>
                  <a:off x="8345222" y="1301110"/>
                  <a:ext cx="7072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20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91338247-08DD-4079-6D73-F2E911D3B7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28294" y="1666890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59BC22F-4072-A1FA-9B37-647D5109CC4A}"/>
                    </a:ext>
                  </a:extLst>
                </p:cNvPr>
                <p:cNvSpPr txBox="1"/>
                <p:nvPr/>
              </p:nvSpPr>
              <p:spPr>
                <a:xfrm>
                  <a:off x="8345222" y="1525441"/>
                  <a:ext cx="7152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60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8D5D2520-2AB3-D181-5F92-19842E832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28294" y="1891219"/>
                  <a:ext cx="2616928" cy="959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8622927-9E75-1F94-58FC-56B6030ABA35}"/>
                    </a:ext>
                  </a:extLst>
                </p:cNvPr>
                <p:cNvSpPr txBox="1"/>
                <p:nvPr/>
              </p:nvSpPr>
              <p:spPr>
                <a:xfrm>
                  <a:off x="8345222" y="1749770"/>
                  <a:ext cx="7745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120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</p:grpSp>
          <p:sp>
            <p:nvSpPr>
              <p:cNvPr id="15" name="화살표: 굽음 14">
                <a:extLst>
                  <a:ext uri="{FF2B5EF4-FFF2-40B4-BE49-F238E27FC236}">
                    <a16:creationId xmlns:a16="http://schemas.microsoft.com/office/drawing/2014/main" id="{68F429B0-53EB-89AB-086E-DDAD821D27BE}"/>
                  </a:ext>
                </a:extLst>
              </p:cNvPr>
              <p:cNvSpPr/>
              <p:nvPr/>
            </p:nvSpPr>
            <p:spPr>
              <a:xfrm rot="14400000" flipV="1">
                <a:off x="4862180" y="3061370"/>
                <a:ext cx="684816" cy="656598"/>
              </a:xfrm>
              <a:prstGeom prst="bentArrow">
                <a:avLst>
                  <a:gd name="adj1" fmla="val 11220"/>
                  <a:gd name="adj2" fmla="val 25000"/>
                  <a:gd name="adj3" fmla="val 28661"/>
                  <a:gd name="adj4" fmla="val 71339"/>
                </a:avLst>
              </a:prstGeom>
              <a:solidFill>
                <a:srgbClr val="25A4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6630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843109" y="2003755"/>
            <a:ext cx="250581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4-1.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정배열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사례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9F16EA9-87F7-5B2A-3403-66BC1AD67D5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7ACDED-B456-35F2-5C58-50CC1662C0B5}"/>
              </a:ext>
            </a:extLst>
          </p:cNvPr>
          <p:cNvCxnSpPr>
            <a:cxnSpLocks/>
          </p:cNvCxnSpPr>
          <p:nvPr/>
        </p:nvCxnSpPr>
        <p:spPr>
          <a:xfrm>
            <a:off x="10762779" y="3113741"/>
            <a:ext cx="0" cy="227927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E65EA12-275D-BE4F-BAF4-64F042591199}"/>
              </a:ext>
            </a:extLst>
          </p:cNvPr>
          <p:cNvCxnSpPr>
            <a:cxnSpLocks/>
          </p:cNvCxnSpPr>
          <p:nvPr/>
        </p:nvCxnSpPr>
        <p:spPr>
          <a:xfrm>
            <a:off x="4398833" y="3113741"/>
            <a:ext cx="0" cy="227927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8C1780A-B9D9-4465-5250-2B2CA642E82A}"/>
              </a:ext>
            </a:extLst>
          </p:cNvPr>
          <p:cNvCxnSpPr>
            <a:cxnSpLocks/>
          </p:cNvCxnSpPr>
          <p:nvPr/>
        </p:nvCxnSpPr>
        <p:spPr>
          <a:xfrm>
            <a:off x="4398833" y="5368640"/>
            <a:ext cx="6330820" cy="0"/>
          </a:xfrm>
          <a:prstGeom prst="straightConnector1">
            <a:avLst/>
          </a:prstGeom>
          <a:ln w="190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F4407CB-2EFE-6EFD-73B2-FFA609032427}"/>
              </a:ext>
            </a:extLst>
          </p:cNvPr>
          <p:cNvSpPr txBox="1"/>
          <p:nvPr/>
        </p:nvSpPr>
        <p:spPr>
          <a:xfrm>
            <a:off x="7205011" y="4991495"/>
            <a:ext cx="718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정배열</a:t>
            </a:r>
            <a:endParaRPr lang="ko-KR" altLang="en-US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2397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7019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파악 기본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352063" y="2003755"/>
            <a:ext cx="148790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5.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역배열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B7F01C-587A-3D5B-08E6-F6A48FD05F2A}"/>
              </a:ext>
            </a:extLst>
          </p:cNvPr>
          <p:cNvGrpSpPr/>
          <p:nvPr/>
        </p:nvGrpSpPr>
        <p:grpSpPr>
          <a:xfrm>
            <a:off x="1774204" y="3548575"/>
            <a:ext cx="8643593" cy="1307600"/>
            <a:chOff x="1901712" y="3548576"/>
            <a:chExt cx="8643593" cy="130760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E613ABB-862A-DD41-F6E3-A38B348176F7}"/>
                </a:ext>
              </a:extLst>
            </p:cNvPr>
            <p:cNvSpPr txBox="1"/>
            <p:nvPr/>
          </p:nvSpPr>
          <p:spPr>
            <a:xfrm>
              <a:off x="5941159" y="3909988"/>
              <a:ext cx="4604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각각의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이평선이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밀집된 상태에서</a:t>
              </a:r>
              <a:r>
                <a:rPr lang="en-US" altLang="ko-KR" sz="160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단기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이평선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우선으로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아래로로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상승하기 시작하는 구간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311644A-8BC0-6A5B-E902-CC2F1762AB85}"/>
                </a:ext>
              </a:extLst>
            </p:cNvPr>
            <p:cNvGrpSpPr/>
            <p:nvPr/>
          </p:nvGrpSpPr>
          <p:grpSpPr>
            <a:xfrm>
              <a:off x="1901712" y="3548576"/>
              <a:ext cx="3668473" cy="1307600"/>
              <a:chOff x="1901712" y="3511184"/>
              <a:chExt cx="3668473" cy="1307600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74013E3-3E90-C83D-393E-B62498B06FEE}"/>
                  </a:ext>
                </a:extLst>
              </p:cNvPr>
              <p:cNvGrpSpPr/>
              <p:nvPr/>
            </p:nvGrpSpPr>
            <p:grpSpPr>
              <a:xfrm rot="1800000">
                <a:off x="1901712" y="3511184"/>
                <a:ext cx="3391500" cy="1205101"/>
                <a:chOff x="5876479" y="3587385"/>
                <a:chExt cx="3391500" cy="1205101"/>
              </a:xfrm>
            </p:grpSpPr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3FEB7948-BD64-D82E-B00A-DA66394EC9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76479" y="3728833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E8123DD-F91C-48C3-087D-A4CED39A95EB}"/>
                    </a:ext>
                  </a:extLst>
                </p:cNvPr>
                <p:cNvSpPr txBox="1"/>
                <p:nvPr/>
              </p:nvSpPr>
              <p:spPr>
                <a:xfrm>
                  <a:off x="8493408" y="3587385"/>
                  <a:ext cx="7745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120</a:t>
                  </a:r>
                  <a:r>
                    <a:rPr lang="ko-KR" altLang="en-US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9A5BD71E-0B00-0CCC-B626-9072D0F8A5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79587" y="3953167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0E0587B-EC75-94A4-79BE-E3DC0215E1CF}"/>
                    </a:ext>
                  </a:extLst>
                </p:cNvPr>
                <p:cNvSpPr txBox="1"/>
                <p:nvPr/>
              </p:nvSpPr>
              <p:spPr>
                <a:xfrm>
                  <a:off x="8496517" y="3811718"/>
                  <a:ext cx="7152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60</a:t>
                  </a:r>
                  <a:r>
                    <a:rPr lang="ko-KR" altLang="en-US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7E0D6466-E43B-F07F-2237-E57D84D69B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76481" y="4177496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C654C19-1363-09E0-06F5-2914713E76CD}"/>
                    </a:ext>
                  </a:extLst>
                </p:cNvPr>
                <p:cNvSpPr txBox="1"/>
                <p:nvPr/>
              </p:nvSpPr>
              <p:spPr>
                <a:xfrm>
                  <a:off x="8493409" y="4036046"/>
                  <a:ext cx="7072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20</a:t>
                  </a:r>
                  <a:r>
                    <a:rPr lang="ko-KR" altLang="en-US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13A314C2-B6CE-BCF5-EF0A-107D12933D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76479" y="4401826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2E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97807E3-9265-1819-0B92-FD765335D2F9}"/>
                    </a:ext>
                  </a:extLst>
                </p:cNvPr>
                <p:cNvSpPr txBox="1"/>
                <p:nvPr/>
              </p:nvSpPr>
              <p:spPr>
                <a:xfrm>
                  <a:off x="8493409" y="4260378"/>
                  <a:ext cx="678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10</a:t>
                  </a:r>
                  <a:r>
                    <a:rPr lang="ko-KR" altLang="en-US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D6A5265E-82EF-80F4-05FF-74DE0F6B6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76482" y="4626156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F154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F103BDB-016B-A1A6-4EDA-326F19849E9F}"/>
                    </a:ext>
                  </a:extLst>
                </p:cNvPr>
                <p:cNvSpPr txBox="1"/>
                <p:nvPr/>
              </p:nvSpPr>
              <p:spPr>
                <a:xfrm>
                  <a:off x="8551117" y="4484709"/>
                  <a:ext cx="5870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5</a:t>
                  </a:r>
                  <a:r>
                    <a:rPr lang="ko-KR" altLang="en-US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7" name="화살표: 굽음 6">
                <a:extLst>
                  <a:ext uri="{FF2B5EF4-FFF2-40B4-BE49-F238E27FC236}">
                    <a16:creationId xmlns:a16="http://schemas.microsoft.com/office/drawing/2014/main" id="{5E88F441-7C57-E968-0EBA-AE8DB65F4955}"/>
                  </a:ext>
                </a:extLst>
              </p:cNvPr>
              <p:cNvSpPr/>
              <p:nvPr/>
            </p:nvSpPr>
            <p:spPr>
              <a:xfrm rot="18000000" flipH="1" flipV="1">
                <a:off x="4899478" y="4148077"/>
                <a:ext cx="684816" cy="656598"/>
              </a:xfrm>
              <a:prstGeom prst="bentArrow">
                <a:avLst>
                  <a:gd name="adj1" fmla="val 11220"/>
                  <a:gd name="adj2" fmla="val 25000"/>
                  <a:gd name="adj3" fmla="val 28661"/>
                  <a:gd name="adj4" fmla="val 71339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5947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858337" y="2003755"/>
            <a:ext cx="247535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5-1.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역배열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사례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7ACDED-B456-35F2-5C58-50CC1662C0B5}"/>
              </a:ext>
            </a:extLst>
          </p:cNvPr>
          <p:cNvCxnSpPr>
            <a:cxnSpLocks/>
          </p:cNvCxnSpPr>
          <p:nvPr/>
        </p:nvCxnSpPr>
        <p:spPr>
          <a:xfrm rot="5400000">
            <a:off x="9700779" y="4175741"/>
            <a:ext cx="212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E65EA12-275D-BE4F-BAF4-64F042591199}"/>
              </a:ext>
            </a:extLst>
          </p:cNvPr>
          <p:cNvCxnSpPr>
            <a:cxnSpLocks/>
          </p:cNvCxnSpPr>
          <p:nvPr/>
        </p:nvCxnSpPr>
        <p:spPr>
          <a:xfrm rot="5400000">
            <a:off x="4441012" y="4175741"/>
            <a:ext cx="212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8C1780A-B9D9-4465-5250-2B2CA642E82A}"/>
              </a:ext>
            </a:extLst>
          </p:cNvPr>
          <p:cNvCxnSpPr>
            <a:cxnSpLocks/>
          </p:cNvCxnSpPr>
          <p:nvPr/>
        </p:nvCxnSpPr>
        <p:spPr>
          <a:xfrm>
            <a:off x="5503012" y="5237741"/>
            <a:ext cx="5259767" cy="0"/>
          </a:xfrm>
          <a:prstGeom prst="straightConnector1">
            <a:avLst/>
          </a:prstGeom>
          <a:ln w="190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F4407CB-2EFE-6EFD-73B2-FFA609032427}"/>
              </a:ext>
            </a:extLst>
          </p:cNvPr>
          <p:cNvSpPr txBox="1"/>
          <p:nvPr/>
        </p:nvSpPr>
        <p:spPr>
          <a:xfrm>
            <a:off x="7820922" y="4877087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정배열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전환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A6A2A26-44BF-4A8A-0A09-939C5A180EC0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0D1533-AA7E-CC83-8258-8B2AA95A617A}"/>
              </a:ext>
            </a:extLst>
          </p:cNvPr>
          <p:cNvCxnSpPr>
            <a:cxnSpLocks/>
          </p:cNvCxnSpPr>
          <p:nvPr/>
        </p:nvCxnSpPr>
        <p:spPr>
          <a:xfrm rot="5400000">
            <a:off x="7534353" y="4175741"/>
            <a:ext cx="212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244FA3-8253-09C3-1FC3-F73FE25FC9A6}"/>
              </a:ext>
            </a:extLst>
          </p:cNvPr>
          <p:cNvCxnSpPr>
            <a:cxnSpLocks/>
          </p:cNvCxnSpPr>
          <p:nvPr/>
        </p:nvCxnSpPr>
        <p:spPr>
          <a:xfrm rot="5400000">
            <a:off x="550561" y="4175741"/>
            <a:ext cx="212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7B8234-FEE8-3929-2A29-1E9556E4924D}"/>
              </a:ext>
            </a:extLst>
          </p:cNvPr>
          <p:cNvCxnSpPr>
            <a:cxnSpLocks/>
          </p:cNvCxnSpPr>
          <p:nvPr/>
        </p:nvCxnSpPr>
        <p:spPr>
          <a:xfrm>
            <a:off x="1612561" y="5237741"/>
            <a:ext cx="6983792" cy="0"/>
          </a:xfrm>
          <a:prstGeom prst="straightConnector1">
            <a:avLst/>
          </a:prstGeom>
          <a:ln w="190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7408195-9281-B109-01C9-5E3A412D7192}"/>
              </a:ext>
            </a:extLst>
          </p:cNvPr>
          <p:cNvSpPr txBox="1"/>
          <p:nvPr/>
        </p:nvSpPr>
        <p:spPr>
          <a:xfrm>
            <a:off x="5292913" y="4877087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역배열</a:t>
            </a:r>
            <a:endParaRPr lang="ko-KR" altLang="en-US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167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23497" y="2003755"/>
            <a:ext cx="294503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6.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병목현상의 이해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D4A9702-9315-BBE5-2A09-7F51D4F6A034}"/>
              </a:ext>
            </a:extLst>
          </p:cNvPr>
          <p:cNvSpPr/>
          <p:nvPr/>
        </p:nvSpPr>
        <p:spPr>
          <a:xfrm>
            <a:off x="4314825" y="2804017"/>
            <a:ext cx="3562350" cy="2137064"/>
          </a:xfrm>
          <a:prstGeom prst="roundRect">
            <a:avLst>
              <a:gd name="adj" fmla="val 8199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368300" dist="38100" dir="5400000" sx="104000" sy="104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E09E2C-D5F2-1A4C-DF18-EEA2EEDFB500}"/>
              </a:ext>
            </a:extLst>
          </p:cNvPr>
          <p:cNvSpPr txBox="1"/>
          <p:nvPr/>
        </p:nvSpPr>
        <p:spPr>
          <a:xfrm>
            <a:off x="2357648" y="5041044"/>
            <a:ext cx="7476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병목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이란 말 그대로 물병의 목을 지칭하는 단어로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병의 몸통보다 목 부분의 내부 지름이 좁아 물이 상대적으로 천천히 쏟아지는 것에 비유한 것</a:t>
            </a:r>
          </a:p>
        </p:txBody>
      </p:sp>
    </p:spTree>
    <p:extLst>
      <p:ext uri="{BB962C8B-B14F-4D97-AF65-F5344CB8AC3E}">
        <p14:creationId xmlns:p14="http://schemas.microsoft.com/office/powerpoint/2010/main" val="1918593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689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2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9D7923-EACF-F66C-3C26-F6EE08634A11}"/>
              </a:ext>
            </a:extLst>
          </p:cNvPr>
          <p:cNvGrpSpPr/>
          <p:nvPr/>
        </p:nvGrpSpPr>
        <p:grpSpPr>
          <a:xfrm>
            <a:off x="199198" y="2276966"/>
            <a:ext cx="6177876" cy="3296136"/>
            <a:chOff x="199198" y="2276966"/>
            <a:chExt cx="6177876" cy="3296136"/>
          </a:xfrm>
        </p:grpSpPr>
        <p:grpSp>
          <p:nvGrpSpPr>
            <p:cNvPr id="4" name="그룹 3"/>
            <p:cNvGrpSpPr/>
            <p:nvPr/>
          </p:nvGrpSpPr>
          <p:grpSpPr>
            <a:xfrm>
              <a:off x="2420221" y="2276966"/>
              <a:ext cx="1593707" cy="3296136"/>
              <a:chOff x="5299147" y="2276966"/>
              <a:chExt cx="1593707" cy="329613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622931" y="2276966"/>
                <a:ext cx="90922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dirty="0">
                    <a:gradFill>
                      <a:gsLst>
                        <a:gs pos="100000">
                          <a:srgbClr val="1B1F24"/>
                        </a:gs>
                        <a:gs pos="0">
                          <a:srgbClr val="2A2342"/>
                        </a:gs>
                      </a:gsLst>
                      <a:lin ang="5400000" scaled="1"/>
                    </a:gra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VS</a:t>
                </a:r>
                <a:endParaRPr lang="ko-KR" altLang="en-US" sz="48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299149" y="3354443"/>
                <a:ext cx="15937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거래 시간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99148" y="4294496"/>
                <a:ext cx="15937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상한가와 하한가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299147" y="5234548"/>
                <a:ext cx="15937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구매 단위의 차이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99198" y="2303145"/>
              <a:ext cx="2004075" cy="3269957"/>
              <a:chOff x="2228023" y="2303145"/>
              <a:chExt cx="2004075" cy="3269957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7162" y="2303145"/>
                <a:ext cx="667777" cy="667777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2874736" y="3354443"/>
                <a:ext cx="7697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24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시간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959791" y="4294496"/>
                <a:ext cx="5405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없음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228023" y="5234548"/>
                <a:ext cx="20040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소수점 단위 거래 가능</a:t>
                </a: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4013927" y="2337148"/>
              <a:ext cx="2363147" cy="3235954"/>
              <a:chOff x="7707733" y="2337148"/>
              <a:chExt cx="2363147" cy="3235954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9418" y="2337148"/>
                <a:ext cx="599770" cy="59977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707733" y="3354443"/>
                <a:ext cx="23631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오전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9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~ 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오후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3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30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분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001983" y="4294496"/>
                <a:ext cx="17155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 최대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30% 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등락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997176" y="5234548"/>
                <a:ext cx="17251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1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주 단위 거래 가능</a:t>
                </a:r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5471471" y="1243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결론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94628" y="3289177"/>
            <a:ext cx="412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당신이 잠든 때를</a:t>
            </a:r>
            <a:endParaRPr lang="en-US" altLang="ko-KR" sz="1600" dirty="0">
              <a:solidFill>
                <a:srgbClr val="E2988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신경 쓰지 않습니다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94628" y="4171385"/>
            <a:ext cx="412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어쩌면 주식보다 더 큰 부를 안겨줄 수도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뺏어갈 수도 있습니다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1600" dirty="0">
              <a:solidFill>
                <a:srgbClr val="E2988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19705" y="2449339"/>
            <a:ext cx="287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A232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코인은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94628" y="5234548"/>
            <a:ext cx="4121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당신이 원하는 만큼 세세하게 투자 가능합니다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1600" dirty="0">
              <a:solidFill>
                <a:srgbClr val="E2988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893723" y="2255534"/>
            <a:ext cx="0" cy="3630915"/>
          </a:xfrm>
          <a:prstGeom prst="line">
            <a:avLst/>
          </a:prstGeom>
          <a:ln w="34925">
            <a:solidFill>
              <a:srgbClr val="1B1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5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5" grpId="0"/>
      <p:bldP spid="27" grpId="0"/>
      <p:bldP spid="28" grpId="0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237179" y="2003755"/>
            <a:ext cx="371768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6-1.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병목현상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=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횡보구간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9E7303-6386-A96D-D042-900D584D4E74}"/>
              </a:ext>
            </a:extLst>
          </p:cNvPr>
          <p:cNvSpPr txBox="1"/>
          <p:nvPr/>
        </p:nvSpPr>
        <p:spPr>
          <a:xfrm>
            <a:off x="3026569" y="4581610"/>
            <a:ext cx="612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그리고 횡보 구간 이후에 상승추세나 하락추세로 전환한다</a:t>
            </a:r>
            <a:r>
              <a:rPr lang="en-US" altLang="ko-KR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2CA875-71A3-C659-7677-EDD56063A3B1}"/>
              </a:ext>
            </a:extLst>
          </p:cNvPr>
          <p:cNvSpPr txBox="1"/>
          <p:nvPr/>
        </p:nvSpPr>
        <p:spPr>
          <a:xfrm>
            <a:off x="3026569" y="4070515"/>
            <a:ext cx="6129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병목 현상 </a:t>
            </a:r>
            <a:r>
              <a:rPr lang="en-US" altLang="ko-KR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</a:t>
            </a:r>
            <a:r>
              <a: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 내 횡보구간이다</a:t>
            </a:r>
            <a:r>
              <a:rPr lang="en-US" altLang="ko-KR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4796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2DD81196-3A4F-0518-189A-375B628A3E5A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3684149" y="2003755"/>
            <a:ext cx="48237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7.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골든 크로스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Golden Cross 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6336353" y="3740710"/>
            <a:ext cx="3937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단기 이동평균선이 중장기 이동평균선을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아래에서 위로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돌파해 올라가는 현상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상승장의 유력한 신호</a:t>
            </a:r>
            <a:endParaRPr lang="en-US" altLang="ko-KR" sz="18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24E6CE0-A194-C79D-2BEB-E14C3229AB73}"/>
              </a:ext>
            </a:extLst>
          </p:cNvPr>
          <p:cNvGrpSpPr/>
          <p:nvPr/>
        </p:nvGrpSpPr>
        <p:grpSpPr>
          <a:xfrm>
            <a:off x="1681402" y="3743304"/>
            <a:ext cx="3845414" cy="871870"/>
            <a:chOff x="1681402" y="3521907"/>
            <a:chExt cx="3845414" cy="87187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124028-A7B5-7C92-6282-A48C0265E23D}"/>
                </a:ext>
              </a:extLst>
            </p:cNvPr>
            <p:cNvGrpSpPr/>
            <p:nvPr/>
          </p:nvGrpSpPr>
          <p:grpSpPr>
            <a:xfrm>
              <a:off x="2066644" y="3579624"/>
              <a:ext cx="3391499" cy="756437"/>
              <a:chOff x="4400250" y="3660375"/>
              <a:chExt cx="3391499" cy="7564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40737602-DF39-9C76-1BA4-1945D090A3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3801824"/>
                <a:ext cx="2616928" cy="959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B84232-5EEE-DAD9-9B8C-AC74F590D016}"/>
                  </a:ext>
                </a:extLst>
              </p:cNvPr>
              <p:cNvSpPr txBox="1"/>
              <p:nvPr/>
            </p:nvSpPr>
            <p:spPr>
              <a:xfrm>
                <a:off x="7017178" y="3660375"/>
                <a:ext cx="707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D5AED27-0934-CF82-6479-FD74FB0CFB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026155"/>
                <a:ext cx="2616928" cy="959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BB29C5-29F6-0305-6736-F3313E8E5B76}"/>
                  </a:ext>
                </a:extLst>
              </p:cNvPr>
              <p:cNvSpPr txBox="1"/>
              <p:nvPr/>
            </p:nvSpPr>
            <p:spPr>
              <a:xfrm>
                <a:off x="7017178" y="3884706"/>
                <a:ext cx="7152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60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7D668449-D4A8-185F-16BD-B747319F6C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250484"/>
                <a:ext cx="2616928" cy="959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DC404F-4B75-E009-E1CD-04E526E08898}"/>
                  </a:ext>
                </a:extLst>
              </p:cNvPr>
              <p:cNvSpPr txBox="1"/>
              <p:nvPr/>
            </p:nvSpPr>
            <p:spPr>
              <a:xfrm>
                <a:off x="7017178" y="4109035"/>
                <a:ext cx="7745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120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E730AE7-0E25-7A1C-D6DD-152D5DC1D9B3}"/>
                </a:ext>
              </a:extLst>
            </p:cNvPr>
            <p:cNvGrpSpPr/>
            <p:nvPr/>
          </p:nvGrpSpPr>
          <p:grpSpPr>
            <a:xfrm>
              <a:off x="1681402" y="3521907"/>
              <a:ext cx="3845414" cy="871870"/>
              <a:chOff x="1715897" y="3504844"/>
              <a:chExt cx="3845414" cy="871870"/>
            </a:xfrm>
          </p:grpSpPr>
          <p:sp>
            <p:nvSpPr>
              <p:cNvPr id="35" name="화살표: 위쪽 34">
                <a:extLst>
                  <a:ext uri="{FF2B5EF4-FFF2-40B4-BE49-F238E27FC236}">
                    <a16:creationId xmlns:a16="http://schemas.microsoft.com/office/drawing/2014/main" id="{2477B81D-5383-B2F3-FC70-EF57D330FDA1}"/>
                  </a:ext>
                </a:extLst>
              </p:cNvPr>
              <p:cNvSpPr/>
              <p:nvPr/>
            </p:nvSpPr>
            <p:spPr>
              <a:xfrm rot="2700000">
                <a:off x="3202669" y="2018072"/>
                <a:ext cx="871870" cy="3845414"/>
              </a:xfrm>
              <a:prstGeom prst="upArrow">
                <a:avLst/>
              </a:prstGeom>
              <a:gradFill>
                <a:gsLst>
                  <a:gs pos="0">
                    <a:srgbClr val="25A498"/>
                  </a:gs>
                  <a:gs pos="53000">
                    <a:srgbClr val="2A2342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9218E1-CE75-6B0C-C299-626633F0195E}"/>
                  </a:ext>
                </a:extLst>
              </p:cNvPr>
              <p:cNvGrpSpPr/>
              <p:nvPr/>
            </p:nvGrpSpPr>
            <p:grpSpPr>
              <a:xfrm rot="18900000">
                <a:off x="2069430" y="3590018"/>
                <a:ext cx="3298427" cy="532108"/>
                <a:chOff x="4400250" y="3211713"/>
                <a:chExt cx="3298427" cy="532108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AB81AED4-5618-748E-FAF2-8020F04C6C63}"/>
                    </a:ext>
                  </a:extLst>
                </p:cNvPr>
                <p:cNvGrpSpPr/>
                <p:nvPr/>
              </p:nvGrpSpPr>
              <p:grpSpPr>
                <a:xfrm>
                  <a:off x="4400250" y="3211713"/>
                  <a:ext cx="3205551" cy="307777"/>
                  <a:chOff x="4400250" y="3211713"/>
                  <a:chExt cx="3205551" cy="307777"/>
                </a:xfrm>
              </p:grpSpPr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2254605C-CEFC-0573-534D-C4EE2B901C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00250" y="3353162"/>
                    <a:ext cx="2616928" cy="959"/>
                  </a:xfrm>
                  <a:prstGeom prst="line">
                    <a:avLst/>
                  </a:prstGeom>
                  <a:ln w="57150">
                    <a:solidFill>
                      <a:srgbClr val="F1542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709964B-F1CD-36AD-85D9-5C22B291594E}"/>
                      </a:ext>
                    </a:extLst>
                  </p:cNvPr>
                  <p:cNvSpPr txBox="1"/>
                  <p:nvPr/>
                </p:nvSpPr>
                <p:spPr>
                  <a:xfrm>
                    <a:off x="7017178" y="3211713"/>
                    <a:ext cx="58862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5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일선</a:t>
                    </a: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3AE75E3-467F-393E-B450-6A4C3A54E282}"/>
                    </a:ext>
                  </a:extLst>
                </p:cNvPr>
                <p:cNvGrpSpPr/>
                <p:nvPr/>
              </p:nvGrpSpPr>
              <p:grpSpPr>
                <a:xfrm>
                  <a:off x="4403358" y="3436044"/>
                  <a:ext cx="3295319" cy="307777"/>
                  <a:chOff x="4403358" y="3436044"/>
                  <a:chExt cx="3295319" cy="307777"/>
                </a:xfrm>
              </p:grpSpPr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C155D604-B1CC-04F6-F0AE-FB5E9F3F79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03358" y="3577493"/>
                    <a:ext cx="2616928" cy="959"/>
                  </a:xfrm>
                  <a:prstGeom prst="line">
                    <a:avLst/>
                  </a:prstGeom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783962D-7146-CD46-AABF-090700D46DE9}"/>
                      </a:ext>
                    </a:extLst>
                  </p:cNvPr>
                  <p:cNvSpPr txBox="1"/>
                  <p:nvPr/>
                </p:nvSpPr>
                <p:spPr>
                  <a:xfrm>
                    <a:off x="7020286" y="3436044"/>
                    <a:ext cx="67839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10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일선</a:t>
                    </a:r>
                  </a:p>
                </p:txBody>
              </p:sp>
            </p:grpSp>
          </p:grpSp>
        </p:grpSp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EF0828E0-E337-2DF5-605E-60391280D4CC}"/>
              </a:ext>
            </a:extLst>
          </p:cNvPr>
          <p:cNvSpPr/>
          <p:nvPr/>
        </p:nvSpPr>
        <p:spPr>
          <a:xfrm>
            <a:off x="3232638" y="3788222"/>
            <a:ext cx="769504" cy="769504"/>
          </a:xfrm>
          <a:prstGeom prst="ellipse">
            <a:avLst/>
          </a:prstGeom>
          <a:solidFill>
            <a:srgbClr val="F0A724">
              <a:alpha val="23000"/>
            </a:srgbClr>
          </a:solidFill>
          <a:ln w="25400">
            <a:solidFill>
              <a:srgbClr val="FFB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035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498475" y="2003755"/>
            <a:ext cx="319510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7-1.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골든 크로스 사례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5749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EAE6FE2-2AF4-38E1-70C4-0071C688805A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3824410" y="2003755"/>
            <a:ext cx="454323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8.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데드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크로스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Dead Cross 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6336353" y="3740710"/>
            <a:ext cx="3937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단기 이동평균선이 중장기 이동평균선을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위에서 아래로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돌파해 올라가는 현상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하락장</a:t>
            </a:r>
            <a:r>
              <a:rPr lang="ko-KR" altLang="en-US" sz="1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유력한 신호</a:t>
            </a:r>
            <a:endParaRPr lang="en-US" altLang="ko-KR" sz="18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BCD661D-BD51-E1FA-442A-19F7FC8345B2}"/>
              </a:ext>
            </a:extLst>
          </p:cNvPr>
          <p:cNvGrpSpPr/>
          <p:nvPr/>
        </p:nvGrpSpPr>
        <p:grpSpPr>
          <a:xfrm>
            <a:off x="2066644" y="2255938"/>
            <a:ext cx="3391499" cy="3845414"/>
            <a:chOff x="2066644" y="2035135"/>
            <a:chExt cx="3391499" cy="384541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124028-A7B5-7C92-6282-A48C0265E23D}"/>
                </a:ext>
              </a:extLst>
            </p:cNvPr>
            <p:cNvGrpSpPr/>
            <p:nvPr/>
          </p:nvGrpSpPr>
          <p:grpSpPr>
            <a:xfrm>
              <a:off x="2066644" y="3579624"/>
              <a:ext cx="3391499" cy="756437"/>
              <a:chOff x="4400250" y="3660375"/>
              <a:chExt cx="3391499" cy="7564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40737602-DF39-9C76-1BA4-1945D090A3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3801824"/>
                <a:ext cx="2616928" cy="959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B84232-5EEE-DAD9-9B8C-AC74F590D016}"/>
                  </a:ext>
                </a:extLst>
              </p:cNvPr>
              <p:cNvSpPr txBox="1"/>
              <p:nvPr/>
            </p:nvSpPr>
            <p:spPr>
              <a:xfrm>
                <a:off x="7017178" y="3660375"/>
                <a:ext cx="707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D5AED27-0934-CF82-6479-FD74FB0CFB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026155"/>
                <a:ext cx="2616928" cy="959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BB29C5-29F6-0305-6736-F3313E8E5B76}"/>
                  </a:ext>
                </a:extLst>
              </p:cNvPr>
              <p:cNvSpPr txBox="1"/>
              <p:nvPr/>
            </p:nvSpPr>
            <p:spPr>
              <a:xfrm>
                <a:off x="7017178" y="3884706"/>
                <a:ext cx="7152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60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7D668449-D4A8-185F-16BD-B747319F6C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250484"/>
                <a:ext cx="2616928" cy="959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DC404F-4B75-E009-E1CD-04E526E08898}"/>
                  </a:ext>
                </a:extLst>
              </p:cNvPr>
              <p:cNvSpPr txBox="1"/>
              <p:nvPr/>
            </p:nvSpPr>
            <p:spPr>
              <a:xfrm>
                <a:off x="7017178" y="4109035"/>
                <a:ext cx="7745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120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DDBA225-99E1-A538-9985-1CCE728B87A0}"/>
                </a:ext>
              </a:extLst>
            </p:cNvPr>
            <p:cNvGrpSpPr/>
            <p:nvPr/>
          </p:nvGrpSpPr>
          <p:grpSpPr>
            <a:xfrm rot="5400000">
              <a:off x="1681402" y="3521907"/>
              <a:ext cx="3845414" cy="871870"/>
              <a:chOff x="1681402" y="3521907"/>
              <a:chExt cx="3845414" cy="871870"/>
            </a:xfrm>
          </p:grpSpPr>
          <p:sp>
            <p:nvSpPr>
              <p:cNvPr id="35" name="화살표: 위쪽 34">
                <a:extLst>
                  <a:ext uri="{FF2B5EF4-FFF2-40B4-BE49-F238E27FC236}">
                    <a16:creationId xmlns:a16="http://schemas.microsoft.com/office/drawing/2014/main" id="{2477B81D-5383-B2F3-FC70-EF57D330FDA1}"/>
                  </a:ext>
                </a:extLst>
              </p:cNvPr>
              <p:cNvSpPr/>
              <p:nvPr/>
            </p:nvSpPr>
            <p:spPr>
              <a:xfrm rot="2700000">
                <a:off x="3168174" y="2035135"/>
                <a:ext cx="871870" cy="3845414"/>
              </a:xfrm>
              <a:prstGeom prst="upArrow">
                <a:avLst/>
              </a:prstGeom>
              <a:gradFill>
                <a:gsLst>
                  <a:gs pos="0">
                    <a:srgbClr val="EA514E"/>
                  </a:gs>
                  <a:gs pos="53000">
                    <a:srgbClr val="2A2342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9218E1-CE75-6B0C-C299-626633F0195E}"/>
                  </a:ext>
                </a:extLst>
              </p:cNvPr>
              <p:cNvGrpSpPr/>
              <p:nvPr/>
            </p:nvGrpSpPr>
            <p:grpSpPr>
              <a:xfrm rot="18900000">
                <a:off x="2034935" y="3607082"/>
                <a:ext cx="3298427" cy="532108"/>
                <a:chOff x="4400250" y="3211714"/>
                <a:chExt cx="3298427" cy="532108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AB81AED4-5618-748E-FAF2-8020F04C6C63}"/>
                    </a:ext>
                  </a:extLst>
                </p:cNvPr>
                <p:cNvGrpSpPr/>
                <p:nvPr/>
              </p:nvGrpSpPr>
              <p:grpSpPr>
                <a:xfrm>
                  <a:off x="4400250" y="3211714"/>
                  <a:ext cx="3205551" cy="307777"/>
                  <a:chOff x="4400250" y="3211714"/>
                  <a:chExt cx="3205551" cy="307777"/>
                </a:xfrm>
              </p:grpSpPr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2254605C-CEFC-0573-534D-C4EE2B901C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00250" y="3353162"/>
                    <a:ext cx="2616928" cy="959"/>
                  </a:xfrm>
                  <a:prstGeom prst="line">
                    <a:avLst/>
                  </a:prstGeom>
                  <a:ln w="57150">
                    <a:solidFill>
                      <a:srgbClr val="F1542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709964B-F1CD-36AD-85D9-5C22B291594E}"/>
                      </a:ext>
                    </a:extLst>
                  </p:cNvPr>
                  <p:cNvSpPr txBox="1"/>
                  <p:nvPr/>
                </p:nvSpPr>
                <p:spPr>
                  <a:xfrm>
                    <a:off x="7017178" y="3211714"/>
                    <a:ext cx="58862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5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일선</a:t>
                    </a: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3AE75E3-467F-393E-B450-6A4C3A54E282}"/>
                    </a:ext>
                  </a:extLst>
                </p:cNvPr>
                <p:cNvGrpSpPr/>
                <p:nvPr/>
              </p:nvGrpSpPr>
              <p:grpSpPr>
                <a:xfrm>
                  <a:off x="4403358" y="3436045"/>
                  <a:ext cx="3295319" cy="307777"/>
                  <a:chOff x="4403358" y="3436045"/>
                  <a:chExt cx="3295319" cy="307777"/>
                </a:xfrm>
              </p:grpSpPr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C155D604-B1CC-04F6-F0AE-FB5E9F3F79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03358" y="3577493"/>
                    <a:ext cx="2616928" cy="959"/>
                  </a:xfrm>
                  <a:prstGeom prst="line">
                    <a:avLst/>
                  </a:prstGeom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783962D-7146-CD46-AABF-090700D46DE9}"/>
                      </a:ext>
                    </a:extLst>
                  </p:cNvPr>
                  <p:cNvSpPr txBox="1"/>
                  <p:nvPr/>
                </p:nvSpPr>
                <p:spPr>
                  <a:xfrm>
                    <a:off x="7020286" y="3436045"/>
                    <a:ext cx="67839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10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일선</a:t>
                    </a:r>
                  </a:p>
                </p:txBody>
              </p:sp>
            </p:grpSp>
          </p:grpSp>
        </p:grpSp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EF0828E0-E337-2DF5-605E-60391280D4CC}"/>
              </a:ext>
            </a:extLst>
          </p:cNvPr>
          <p:cNvSpPr/>
          <p:nvPr/>
        </p:nvSpPr>
        <p:spPr>
          <a:xfrm>
            <a:off x="3232638" y="3797055"/>
            <a:ext cx="769504" cy="769504"/>
          </a:xfrm>
          <a:prstGeom prst="ellipse">
            <a:avLst/>
          </a:prstGeom>
          <a:solidFill>
            <a:srgbClr val="F0A724">
              <a:alpha val="23000"/>
            </a:srgbClr>
          </a:solidFill>
          <a:ln w="25400">
            <a:solidFill>
              <a:srgbClr val="F0A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687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484849" y="2003755"/>
            <a:ext cx="32223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8-1.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데드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크로스 사례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3912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779003" y="2003755"/>
            <a:ext cx="263405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9.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이평선의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지지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56A75-1362-FF7A-CAE4-DD8406008357}"/>
              </a:ext>
            </a:extLst>
          </p:cNvPr>
          <p:cNvSpPr txBox="1"/>
          <p:nvPr/>
        </p:nvSpPr>
        <p:spPr>
          <a:xfrm>
            <a:off x="2301681" y="3091463"/>
            <a:ext cx="39374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캔들이 </a:t>
            </a:r>
            <a:r>
              <a:rPr lang="ko-KR" altLang="en-US" sz="18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</a:t>
            </a:r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위에 위치할 때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800" dirty="0" err="1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이평선이</a:t>
            </a:r>
            <a:r>
              <a:rPr lang="ko-KR" altLang="en-US" sz="2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곧 지지선이 된다</a:t>
            </a:r>
            <a:r>
              <a:rPr lang="en-US" altLang="ko-KR" sz="2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8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687FB-8DA9-7C94-4486-65C41BDD6EE2}"/>
              </a:ext>
            </a:extLst>
          </p:cNvPr>
          <p:cNvSpPr txBox="1"/>
          <p:nvPr/>
        </p:nvSpPr>
        <p:spPr>
          <a:xfrm>
            <a:off x="1927751" y="3776385"/>
            <a:ext cx="4685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 추세가 강할 수록 단기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이평선의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지지를 받는다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3192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746943" y="2003755"/>
            <a:ext cx="269817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10.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이평선의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저항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56A75-1362-FF7A-CAE4-DD8406008357}"/>
              </a:ext>
            </a:extLst>
          </p:cNvPr>
          <p:cNvSpPr txBox="1"/>
          <p:nvPr/>
        </p:nvSpPr>
        <p:spPr>
          <a:xfrm>
            <a:off x="4826291" y="4583833"/>
            <a:ext cx="3937460" cy="1015663"/>
          </a:xfrm>
          <a:prstGeom prst="rect">
            <a:avLst/>
          </a:prstGeom>
          <a:solidFill>
            <a:srgbClr val="161824">
              <a:alpha val="7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캔들이 </a:t>
            </a:r>
            <a:r>
              <a:rPr lang="ko-KR" altLang="en-US" sz="18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</a:t>
            </a:r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밑에 위치할 때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800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이평선이</a:t>
            </a:r>
            <a:r>
              <a:rPr lang="ko-KR" altLang="en-US" sz="2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곧 저항선이 된다</a:t>
            </a:r>
            <a:r>
              <a:rPr lang="en-US" altLang="ko-KR" sz="2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 추세가 강할 수록 단기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이평선의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저항을 받는다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6572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B1F24"/>
            </a:gs>
            <a:gs pos="0">
              <a:srgbClr val="2A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026891" y="1775097"/>
            <a:ext cx="6138219" cy="3697016"/>
            <a:chOff x="3026891" y="1775097"/>
            <a:chExt cx="6138219" cy="3697016"/>
          </a:xfrm>
        </p:grpSpPr>
        <p:grpSp>
          <p:nvGrpSpPr>
            <p:cNvPr id="9" name="그룹 8"/>
            <p:cNvGrpSpPr/>
            <p:nvPr/>
          </p:nvGrpSpPr>
          <p:grpSpPr>
            <a:xfrm>
              <a:off x="3026891" y="1775097"/>
              <a:ext cx="6138219" cy="1797191"/>
              <a:chOff x="3026891" y="2032275"/>
              <a:chExt cx="6138219" cy="179719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199487" y="2032275"/>
                <a:ext cx="379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2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026891" y="2259806"/>
                <a:ext cx="613821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X-Trader</a:t>
                </a:r>
                <a:endParaRPr lang="ko-KR" altLang="en-US" sz="9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966251" y="3428756"/>
              <a:ext cx="42594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X-Trader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활용 실전 투자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414713" y="4614863"/>
              <a:ext cx="5257800" cy="857250"/>
              <a:chOff x="3414713" y="4421981"/>
              <a:chExt cx="5257800" cy="857250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3414713" y="4421981"/>
                <a:ext cx="5257800" cy="85725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539328" y="4624087"/>
                <a:ext cx="31133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7F7F7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02</a:t>
                </a:r>
                <a:r>
                  <a:rPr lang="ko-KR" altLang="en-US" sz="2400" dirty="0">
                    <a:solidFill>
                      <a:srgbClr val="7F7F7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장 </a:t>
                </a:r>
                <a:r>
                  <a:rPr lang="en-US" altLang="ko-KR" sz="2400" dirty="0">
                    <a:solidFill>
                      <a:srgbClr val="7F7F7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- </a:t>
                </a:r>
                <a:r>
                  <a:rPr lang="ko-KR" altLang="en-US" sz="2400" dirty="0">
                    <a:solidFill>
                      <a:srgbClr val="7F7F7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ko-KR" altLang="en-US" sz="2400" dirty="0">
                    <a:gradFill>
                      <a:gsLst>
                        <a:gs pos="100000">
                          <a:srgbClr val="1B1F24"/>
                        </a:gs>
                        <a:gs pos="0">
                          <a:srgbClr val="2A2342"/>
                        </a:gs>
                      </a:gsLst>
                      <a:lin ang="5400000" scaled="1"/>
                    </a:gra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트레이딩 마인드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961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5B1C43-1C6F-39E5-8A96-8681B9DC3B00}"/>
              </a:ext>
            </a:extLst>
          </p:cNvPr>
          <p:cNvSpPr/>
          <p:nvPr/>
        </p:nvSpPr>
        <p:spPr>
          <a:xfrm>
            <a:off x="0" y="1"/>
            <a:ext cx="3551722" cy="6858000"/>
          </a:xfrm>
          <a:prstGeom prst="rect">
            <a:avLst/>
          </a:prstGeom>
          <a:gradFill>
            <a:gsLst>
              <a:gs pos="100000">
                <a:srgbClr val="1B1F24"/>
              </a:gs>
              <a:gs pos="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2B45D-22F5-1C80-9E9A-4061BD1999B9}"/>
              </a:ext>
            </a:extLst>
          </p:cNvPr>
          <p:cNvSpPr/>
          <p:nvPr/>
        </p:nvSpPr>
        <p:spPr>
          <a:xfrm>
            <a:off x="3551722" y="0"/>
            <a:ext cx="86402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87D0EB1-F3D0-ECFF-6E50-F487A0A6EC11}"/>
              </a:ext>
            </a:extLst>
          </p:cNvPr>
          <p:cNvGrpSpPr/>
          <p:nvPr/>
        </p:nvGrpSpPr>
        <p:grpSpPr>
          <a:xfrm>
            <a:off x="4802752" y="2309783"/>
            <a:ext cx="6138219" cy="2238434"/>
            <a:chOff x="4749813" y="2506617"/>
            <a:chExt cx="6138219" cy="22384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70E00D-2C70-210E-553C-15A5DA2F0230}"/>
                </a:ext>
              </a:extLst>
            </p:cNvPr>
            <p:cNvSpPr txBox="1"/>
            <p:nvPr/>
          </p:nvSpPr>
          <p:spPr>
            <a:xfrm>
              <a:off x="5922409" y="2506617"/>
              <a:ext cx="3793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Sequel Sans Semi Bold Body" panose="020B0603050000020004" pitchFamily="34" charset="0"/>
                </a:rPr>
                <a:t>Actual investment with</a:t>
              </a:r>
              <a:endParaRPr lang="ko-KR" altLang="en-US" sz="2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Sequel Sans Semi Bold Body" panose="020B06030500000200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3FFE4D-CF8F-0345-CF3B-9A1756BCD8FF}"/>
                </a:ext>
              </a:extLst>
            </p:cNvPr>
            <p:cNvSpPr txBox="1"/>
            <p:nvPr/>
          </p:nvSpPr>
          <p:spPr>
            <a:xfrm>
              <a:off x="4749813" y="2734148"/>
              <a:ext cx="613821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Sequel Sans Black Body" panose="020B0703050000020004" pitchFamily="34" charset="0"/>
                </a:rPr>
                <a:t>X-Trader</a:t>
              </a:r>
              <a:endParaRPr lang="ko-KR" altLang="en-US" sz="96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Sequel Sans Black Body" panose="020B07030500000200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AA49FB-A120-848D-C84B-D0D378E4A027}"/>
                </a:ext>
              </a:extLst>
            </p:cNvPr>
            <p:cNvSpPr txBox="1"/>
            <p:nvPr/>
          </p:nvSpPr>
          <p:spPr>
            <a:xfrm>
              <a:off x="5689173" y="4160276"/>
              <a:ext cx="42594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X-Trader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활용 실전 투자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34B822-9A82-7C35-B8A3-C1F62305E1FA}"/>
              </a:ext>
            </a:extLst>
          </p:cNvPr>
          <p:cNvSpPr txBox="1"/>
          <p:nvPr/>
        </p:nvSpPr>
        <p:spPr>
          <a:xfrm>
            <a:off x="274608" y="572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46052-3CB9-CAA0-A2BA-DFED55003FBF}"/>
              </a:ext>
            </a:extLst>
          </p:cNvPr>
          <p:cNvSpPr txBox="1"/>
          <p:nvPr/>
        </p:nvSpPr>
        <p:spPr>
          <a:xfrm>
            <a:off x="274608" y="1520905"/>
            <a:ext cx="3113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02</a:t>
            </a:r>
            <a:r>
              <a:rPr lang="ko-KR" altLang="en-US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트레이딩 마인드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8CE892-542B-89D0-426D-C8C2A814462F}"/>
              </a:ext>
            </a:extLst>
          </p:cNvPr>
          <p:cNvGrpSpPr/>
          <p:nvPr/>
        </p:nvGrpSpPr>
        <p:grpSpPr>
          <a:xfrm>
            <a:off x="355652" y="2099505"/>
            <a:ext cx="2256710" cy="4185523"/>
            <a:chOff x="176544" y="1682357"/>
            <a:chExt cx="2256710" cy="41855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8481F0A-4B60-C520-3BE5-97BB03CC9326}"/>
                </a:ext>
              </a:extLst>
            </p:cNvPr>
            <p:cNvGrpSpPr/>
            <p:nvPr/>
          </p:nvGrpSpPr>
          <p:grpSpPr>
            <a:xfrm>
              <a:off x="176544" y="1682357"/>
              <a:ext cx="1979391" cy="1315495"/>
              <a:chOff x="176544" y="1682357"/>
              <a:chExt cx="1979391" cy="131549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EA4175-5BAD-D6A4-CAAE-7738DCB32251}"/>
                  </a:ext>
                </a:extLst>
              </p:cNvPr>
              <p:cNvSpPr txBox="1"/>
              <p:nvPr/>
            </p:nvSpPr>
            <p:spPr>
              <a:xfrm>
                <a:off x="176544" y="1682357"/>
                <a:ext cx="19495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캔들 차트 용어 설명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694071-F444-B140-E3B2-9946C0190F6F}"/>
                  </a:ext>
                </a:extLst>
              </p:cNvPr>
              <p:cNvSpPr txBox="1"/>
              <p:nvPr/>
            </p:nvSpPr>
            <p:spPr>
              <a:xfrm>
                <a:off x="488491" y="2043745"/>
                <a:ext cx="166744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양봉 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/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음봉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2.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도지와 형태 캔들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- 3.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양봉 상세 설명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- 4.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음봉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상세 설명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F0CFDA4-14E4-5FFA-3780-1FA6C0AD0FBA}"/>
                </a:ext>
              </a:extLst>
            </p:cNvPr>
            <p:cNvGrpSpPr/>
            <p:nvPr/>
          </p:nvGrpSpPr>
          <p:grpSpPr>
            <a:xfrm>
              <a:off x="176544" y="3259723"/>
              <a:ext cx="2256710" cy="2608157"/>
              <a:chOff x="176544" y="3259723"/>
              <a:chExt cx="2256710" cy="2608157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60AEB6-CD12-2973-483C-B547E965D16F}"/>
                  </a:ext>
                </a:extLst>
              </p:cNvPr>
              <p:cNvSpPr txBox="1"/>
              <p:nvPr/>
            </p:nvSpPr>
            <p:spPr>
              <a:xfrm>
                <a:off x="176544" y="3259723"/>
                <a:ext cx="15937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주요 지표 설명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A7C195-F451-0D66-9751-A047BD6D17CF}"/>
                  </a:ext>
                </a:extLst>
              </p:cNvPr>
              <p:cNvSpPr txBox="1"/>
              <p:nvPr/>
            </p:nvSpPr>
            <p:spPr>
              <a:xfrm>
                <a:off x="488491" y="3621111"/>
                <a:ext cx="1944763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이동 평균선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2.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지수 이동 평균선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- 3. MA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,EMA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상세 설명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- 4.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정배열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- 5.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역배열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- 6.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병목 현상의 이해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- 7.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골든 크로스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- 8.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데드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크로스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- 9.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이평선의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지지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- 10.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이평선의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저항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883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35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3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9864" y="2276966"/>
            <a:ext cx="55322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하이 리스크</a:t>
            </a:r>
            <a:r>
              <a:rPr lang="en-US" altLang="ko-KR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하이 리턴</a:t>
            </a:r>
          </a:p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하지만</a:t>
            </a:r>
            <a:r>
              <a:rPr lang="en-US" altLang="ko-KR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EBE99-86F3-5F44-AC13-D7099DF95C1E}"/>
              </a:ext>
            </a:extLst>
          </p:cNvPr>
          <p:cNvSpPr txBox="1"/>
          <p:nvPr/>
        </p:nvSpPr>
        <p:spPr>
          <a:xfrm>
            <a:off x="2689965" y="3800296"/>
            <a:ext cx="6545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u="sng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무엇보다도 쉬운 접근성</a:t>
            </a:r>
          </a:p>
        </p:txBody>
      </p:sp>
    </p:spTree>
    <p:extLst>
      <p:ext uri="{BB962C8B-B14F-4D97-AF65-F5344CB8AC3E}">
        <p14:creationId xmlns:p14="http://schemas.microsoft.com/office/powerpoint/2010/main" val="362853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62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4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647" y="2228672"/>
            <a:ext cx="1068273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1B1F24">
                    <a:alpha val="25000"/>
                  </a:srgb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좋은 코인 투자란</a:t>
            </a:r>
            <a:r>
              <a:rPr lang="en-US" altLang="ko-KR" sz="4800" dirty="0">
                <a:solidFill>
                  <a:srgbClr val="1B1F24">
                    <a:alpha val="25000"/>
                  </a:srgb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</a:t>
            </a:r>
          </a:p>
          <a:p>
            <a:pPr algn="ctr"/>
            <a:r>
              <a:rPr lang="ko-KR" altLang="en-US" sz="4800" dirty="0">
                <a:solidFill>
                  <a:srgbClr val="1B1F24">
                    <a:alpha val="55000"/>
                  </a:srgb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위험을 회피하는 확실한 투자</a:t>
            </a:r>
            <a:endParaRPr lang="en-US" altLang="ko-KR" sz="4800" dirty="0">
              <a:solidFill>
                <a:srgbClr val="1B1F24">
                  <a:alpha val="55000"/>
                </a:srgb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5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로우 리스크 하이 리턴을 알려드립니다</a:t>
            </a:r>
            <a:r>
              <a:rPr lang="en-US" altLang="ko-KR" sz="5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54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11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2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5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096000" y="2255534"/>
            <a:ext cx="0" cy="3630915"/>
          </a:xfrm>
          <a:prstGeom prst="line">
            <a:avLst/>
          </a:prstGeom>
          <a:ln w="34925">
            <a:solidFill>
              <a:srgbClr val="1B1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6966021" y="2449338"/>
            <a:ext cx="4192510" cy="3246874"/>
            <a:chOff x="7158908" y="2457291"/>
            <a:chExt cx="4192510" cy="3246874"/>
          </a:xfrm>
        </p:grpSpPr>
        <p:sp>
          <p:nvSpPr>
            <p:cNvPr id="18" name="TextBox 17"/>
            <p:cNvSpPr txBox="1"/>
            <p:nvPr/>
          </p:nvSpPr>
          <p:spPr>
            <a:xfrm>
              <a:off x="7230347" y="3289177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주무세요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,</a:t>
              </a:r>
            </a:p>
            <a:p>
              <a:pPr algn="ctr"/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X-Trader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가 대신 하겠습니다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58909" y="4257356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훨씬 빠르고 안전하게 미래가치를</a:t>
              </a:r>
              <a:endParaRPr lang="en-US" altLang="ko-KR" sz="1600" dirty="0">
                <a:solidFill>
                  <a:schemeClr val="accent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얻을 수 있습니다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83985" y="2457291"/>
              <a:ext cx="2870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1B1F24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저희 교육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과</a:t>
              </a:r>
              <a:r>
                <a:rPr lang="ko-KR" altLang="en-US" sz="2400" dirty="0">
                  <a:solidFill>
                    <a:srgbClr val="1B1F24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 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함께라면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58908" y="5119390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당신이 원하는 만큼</a:t>
              </a:r>
              <a:r>
                <a:rPr lang="en-US" altLang="ko-KR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그리고 올바르게</a:t>
              </a:r>
              <a:endParaRPr lang="en-US" altLang="ko-KR" sz="1600" dirty="0">
                <a:solidFill>
                  <a:srgbClr val="0070C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투자 가능합니다</a:t>
              </a:r>
              <a:r>
                <a:rPr lang="en-US" altLang="ko-KR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rgbClr val="0070C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05728" y="2449339"/>
            <a:ext cx="4121071" cy="3123763"/>
            <a:chOff x="7194628" y="2449339"/>
            <a:chExt cx="4121071" cy="3123763"/>
          </a:xfrm>
        </p:grpSpPr>
        <p:sp>
          <p:nvSpPr>
            <p:cNvPr id="29" name="TextBox 28"/>
            <p:cNvSpPr txBox="1"/>
            <p:nvPr/>
          </p:nvSpPr>
          <p:spPr>
            <a:xfrm>
              <a:off x="7194628" y="3289177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당신이 잠든 때를</a:t>
              </a:r>
              <a:endPara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신경 쓰지 않습니다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94628" y="4171385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어쩌면 주식보다 더 큰 부를 안겨줄 수도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뺏어갈 수도 있습니다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819705" y="2449339"/>
              <a:ext cx="2870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2A2324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코인은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94628" y="5234548"/>
              <a:ext cx="41210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당신이 원하는 만큼 투자 가능합니다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471482" y="1243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27587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86688"/>
            <a:ext cx="10515600" cy="68243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교육 과정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40631" y="1446308"/>
            <a:ext cx="9710738" cy="459403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01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기초 개념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 및 지표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시장에 진입하기 위한 기본 지식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주춧돌을 쌓아드립니다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 기본 분석 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02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트레이딩 마인드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투자의 주체는 자기 자신입니다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올바른 투자를 위한 제어 방법이 필요합니다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올바른 투자를 위한 원칙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자가 </a:t>
            </a:r>
            <a:r>
              <a:rPr lang="ko-KR" alt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제어법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03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트레이딩 기술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아무리 좋은 낚싯대가 있더라도 쥘 줄을 모르면 낚을 수 없습니다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패턴의 이해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정형화된 투자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암기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반복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숙달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이해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자율매매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과정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04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트레이딩 자금운용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5" name="직사각형 4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72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342"/>
            </a:gs>
            <a:gs pos="100000">
              <a:srgbClr val="1B1F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026891" y="1775097"/>
            <a:ext cx="6138219" cy="3697016"/>
            <a:chOff x="3026891" y="1775097"/>
            <a:chExt cx="6138219" cy="3697016"/>
          </a:xfrm>
        </p:grpSpPr>
        <p:grpSp>
          <p:nvGrpSpPr>
            <p:cNvPr id="9" name="그룹 8"/>
            <p:cNvGrpSpPr/>
            <p:nvPr/>
          </p:nvGrpSpPr>
          <p:grpSpPr>
            <a:xfrm>
              <a:off x="3026891" y="1775097"/>
              <a:ext cx="6138219" cy="1797191"/>
              <a:chOff x="3026891" y="2032275"/>
              <a:chExt cx="6138219" cy="179719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199487" y="2032275"/>
                <a:ext cx="379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2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026891" y="2259806"/>
                <a:ext cx="613821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X-Trader</a:t>
                </a:r>
                <a:endParaRPr lang="ko-KR" altLang="en-US" sz="9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966251" y="3428756"/>
              <a:ext cx="42594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X-Trader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활용 실전 투자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414713" y="4614863"/>
              <a:ext cx="5257800" cy="857250"/>
              <a:chOff x="3414713" y="4421981"/>
              <a:chExt cx="5257800" cy="857250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3414713" y="4421981"/>
                <a:ext cx="5257800" cy="85725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033590" y="4624087"/>
                <a:ext cx="41248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7F7F7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01</a:t>
                </a:r>
                <a:r>
                  <a:rPr lang="ko-KR" altLang="en-US" sz="2400" dirty="0">
                    <a:solidFill>
                      <a:srgbClr val="7F7F7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장 </a:t>
                </a:r>
                <a:r>
                  <a:rPr lang="en-US" altLang="ko-KR" sz="2400" dirty="0">
                    <a:solidFill>
                      <a:srgbClr val="7F7F7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- </a:t>
                </a:r>
                <a:r>
                  <a:rPr lang="ko-KR" altLang="en-US" sz="2400" dirty="0">
                    <a:solidFill>
                      <a:srgbClr val="7F7F7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ko-KR" altLang="en-US" sz="2400" dirty="0">
                    <a:gradFill>
                      <a:gsLst>
                        <a:gs pos="100000">
                          <a:srgbClr val="1B1F24"/>
                        </a:gs>
                        <a:gs pos="0">
                          <a:srgbClr val="2A2342"/>
                        </a:gs>
                      </a:gsLst>
                      <a:lin ang="5400000" scaled="1"/>
                    </a:gra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기초 개념 </a:t>
                </a:r>
                <a:r>
                  <a:rPr lang="en-US" altLang="ko-KR" sz="2400" dirty="0">
                    <a:gradFill>
                      <a:gsLst>
                        <a:gs pos="100000">
                          <a:srgbClr val="1B1F24"/>
                        </a:gs>
                        <a:gs pos="0">
                          <a:srgbClr val="2A2342"/>
                        </a:gs>
                      </a:gsLst>
                      <a:lin ang="5400000" scaled="1"/>
                    </a:gra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</a:t>
                </a:r>
                <a:r>
                  <a:rPr lang="ko-KR" altLang="en-US" sz="2400" dirty="0">
                    <a:gradFill>
                      <a:gsLst>
                        <a:gs pos="100000">
                          <a:srgbClr val="1B1F24"/>
                        </a:gs>
                        <a:gs pos="0">
                          <a:srgbClr val="2A2342"/>
                        </a:gs>
                      </a:gsLst>
                      <a:lin ang="5400000" scaled="1"/>
                    </a:gra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현물과 선물 </a:t>
                </a:r>
                <a:r>
                  <a:rPr lang="en-US" altLang="ko-KR" sz="2400" dirty="0">
                    <a:gradFill>
                      <a:gsLst>
                        <a:gs pos="100000">
                          <a:srgbClr val="1B1F24"/>
                        </a:gs>
                        <a:gs pos="0">
                          <a:srgbClr val="2A2342"/>
                        </a:gs>
                      </a:gsLst>
                      <a:lin ang="5400000" scaled="1"/>
                    </a:gra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634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2825</Words>
  <Application>Microsoft Office PowerPoint</Application>
  <PresentationFormat>와이드스크린</PresentationFormat>
  <Paragraphs>576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AppleSDGothicNeoB00</vt:lpstr>
      <vt:lpstr>AppleSDGothicNeoL00</vt:lpstr>
      <vt:lpstr>AppleSDGothicNeoEB00</vt:lpstr>
      <vt:lpstr>Sequel Sans Black Body</vt:lpstr>
      <vt:lpstr>AppleSDGothicNeoM00</vt:lpstr>
      <vt:lpstr>Arial</vt:lpstr>
      <vt:lpstr>Sequel Sans Semi Bold Body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교육 과정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2.Sang_h</dc:creator>
  <cp:lastModifiedBy>이 상현</cp:lastModifiedBy>
  <cp:revision>25</cp:revision>
  <dcterms:created xsi:type="dcterms:W3CDTF">2023-01-09T19:00:27Z</dcterms:created>
  <dcterms:modified xsi:type="dcterms:W3CDTF">2023-01-12T09:33:17Z</dcterms:modified>
</cp:coreProperties>
</file>